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60"/>
  </p:notesMasterIdLst>
  <p:handoutMasterIdLst>
    <p:handoutMasterId r:id="rId61"/>
  </p:handoutMasterIdLst>
  <p:sldIdLst>
    <p:sldId id="256" r:id="rId3"/>
    <p:sldId id="280" r:id="rId4"/>
    <p:sldId id="332" r:id="rId5"/>
    <p:sldId id="327" r:id="rId6"/>
    <p:sldId id="281" r:id="rId7"/>
    <p:sldId id="267" r:id="rId8"/>
    <p:sldId id="436" r:id="rId9"/>
    <p:sldId id="476" r:id="rId10"/>
    <p:sldId id="492" r:id="rId11"/>
    <p:sldId id="493" r:id="rId12"/>
    <p:sldId id="494" r:id="rId13"/>
    <p:sldId id="495" r:id="rId14"/>
    <p:sldId id="491" r:id="rId15"/>
    <p:sldId id="477" r:id="rId16"/>
    <p:sldId id="478" r:id="rId17"/>
    <p:sldId id="479" r:id="rId18"/>
    <p:sldId id="480" r:id="rId19"/>
    <p:sldId id="513" r:id="rId20"/>
    <p:sldId id="438" r:id="rId21"/>
    <p:sldId id="437" r:id="rId22"/>
    <p:sldId id="481" r:id="rId23"/>
    <p:sldId id="482" r:id="rId24"/>
    <p:sldId id="483" r:id="rId25"/>
    <p:sldId id="484" r:id="rId26"/>
    <p:sldId id="485" r:id="rId27"/>
    <p:sldId id="486" r:id="rId28"/>
    <p:sldId id="487" r:id="rId29"/>
    <p:sldId id="488" r:id="rId30"/>
    <p:sldId id="489" r:id="rId31"/>
    <p:sldId id="490" r:id="rId32"/>
    <p:sldId id="439" r:id="rId33"/>
    <p:sldId id="496" r:id="rId34"/>
    <p:sldId id="498" r:id="rId35"/>
    <p:sldId id="375" r:id="rId36"/>
    <p:sldId id="499" r:id="rId37"/>
    <p:sldId id="500" r:id="rId38"/>
    <p:sldId id="502" r:id="rId39"/>
    <p:sldId id="503" r:id="rId40"/>
    <p:sldId id="501" r:id="rId41"/>
    <p:sldId id="504" r:id="rId42"/>
    <p:sldId id="505" r:id="rId43"/>
    <p:sldId id="506" r:id="rId44"/>
    <p:sldId id="507" r:id="rId45"/>
    <p:sldId id="508" r:id="rId46"/>
    <p:sldId id="509" r:id="rId47"/>
    <p:sldId id="515" r:id="rId48"/>
    <p:sldId id="510" r:id="rId49"/>
    <p:sldId id="511" r:id="rId50"/>
    <p:sldId id="512" r:id="rId51"/>
    <p:sldId id="427" r:id="rId52"/>
    <p:sldId id="428" r:id="rId53"/>
    <p:sldId id="474" r:id="rId54"/>
    <p:sldId id="462" r:id="rId55"/>
    <p:sldId id="475" r:id="rId56"/>
    <p:sldId id="463" r:id="rId57"/>
    <p:sldId id="435" r:id="rId58"/>
    <p:sldId id="37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3" autoAdjust="0"/>
    <p:restoredTop sz="74009" autoAdjust="0"/>
  </p:normalViewPr>
  <p:slideViewPr>
    <p:cSldViewPr>
      <p:cViewPr varScale="1">
        <p:scale>
          <a:sx n="53" d="100"/>
          <a:sy n="53" d="100"/>
        </p:scale>
        <p:origin x="1008" y="5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1/7/2015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1/7/2015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開發技巧實戰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入門篇 </a:t>
            </a:r>
            <a:endParaRPr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HighChart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：完美網頁圖表整合篇</a:t>
            </a:r>
            <a:endParaRPr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+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：前後端整合篇</a:t>
            </a:r>
            <a:endParaRPr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2+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Entity Framework 6 (ORM)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：前後端整合篇</a:t>
            </a:r>
            <a:endParaRPr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2+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+Entity Framework 6 (ORM)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：前後端整合篇</a:t>
            </a:r>
            <a:endParaRPr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2+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+Entity Framework 6 (ORM)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Elasticsearch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全文檢索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：前後端整合篇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29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39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38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12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25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35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13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24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55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25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5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04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45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8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9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554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763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341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419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06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303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7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本章節的內容會延續前一個</a:t>
            </a:r>
            <a:r>
              <a:rPr lang="en-US" altLang="zh-TW" dirty="0" smtClean="0"/>
              <a:t>Session</a:t>
            </a:r>
            <a:r>
              <a:rPr lang="zh-TW" altLang="en-US" dirty="0" smtClean="0"/>
              <a:t>的知識與內容</a:t>
            </a:r>
            <a:r>
              <a:rPr lang="en-US" altLang="zh-TW" dirty="0" smtClean="0"/>
              <a:t>, </a:t>
            </a:r>
            <a:r>
              <a:rPr lang="zh-TW" altLang="en-US" dirty="0" smtClean="0"/>
              <a:t>如果對前一章節不熟悉的話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可以在</a:t>
            </a:r>
            <a:r>
              <a:rPr lang="en-US" altLang="zh-TW" dirty="0" err="1" smtClean="0"/>
              <a:t>Yoube</a:t>
            </a:r>
            <a:r>
              <a:rPr lang="zh-TW" altLang="en-US" dirty="0" smtClean="0"/>
              <a:t>或</a:t>
            </a:r>
            <a:r>
              <a:rPr lang="en-US" altLang="zh-TW" dirty="0" err="1" smtClean="0"/>
              <a:t>Slideshare</a:t>
            </a:r>
            <a:r>
              <a:rPr lang="zh-TW" altLang="en-US" dirty="0" smtClean="0"/>
              <a:t>找到文件與教學錄影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551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619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681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13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386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448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98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18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863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218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20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187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87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348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609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432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803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351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079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245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463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25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352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6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249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879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195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4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64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12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80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60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/>
              <a:pPr/>
              <a:t>1/7/2015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highscalability.com/blog/2014/7/21/stackoverflow-update-560m-pageviews-a-month-25-servers-and-i.html" TargetMode="External"/><Relationship Id="rId5" Type="http://schemas.openxmlformats.org/officeDocument/2006/relationships/hyperlink" Target="https://www.youtube.com/watch?v=t6kM2EM6so4" TargetMode="External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MSOpenTech/redis/tree/2.8/bin/releas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edis.io/command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glide/RedisDesktopManager/releases/download/0.7.6/redis-desktop-manager-0.7.6.15.ex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highscalability.com/blog/2014/9/8/how-twitter-uses-redis-to-scale-105tb-ram-39mm-qps-10000-ins.htm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AngularJS</a:t>
            </a:r>
            <a:r>
              <a:rPr lang="en-US" dirty="0"/>
              <a:t> + </a:t>
            </a:r>
            <a:r>
              <a:rPr lang="en-US" dirty="0" err="1" smtClean="0"/>
              <a:t>Asp.Net</a:t>
            </a:r>
            <a:r>
              <a:rPr lang="en-US" dirty="0" smtClean="0"/>
              <a:t> Web </a:t>
            </a:r>
            <a:r>
              <a:rPr lang="en-US" dirty="0" err="1" smtClean="0"/>
              <a:t>Api</a:t>
            </a:r>
            <a:r>
              <a:rPr lang="en-US" dirty="0" smtClean="0"/>
              <a:t>,  </a:t>
            </a:r>
            <a:r>
              <a:rPr lang="en-US" dirty="0" err="1" smtClean="0"/>
              <a:t>Signalr</a:t>
            </a:r>
            <a:r>
              <a:rPr lang="en-US" dirty="0" smtClean="0"/>
              <a:t>, EF</a:t>
            </a:r>
            <a:r>
              <a:rPr lang="en-US" sz="4400" dirty="0" smtClean="0"/>
              <a:t>6</a:t>
            </a:r>
            <a:r>
              <a:rPr lang="en-US" dirty="0" smtClean="0"/>
              <a:t> + </a:t>
            </a:r>
            <a:r>
              <a:rPr lang="en-US" dirty="0" err="1" smtClean="0">
                <a:solidFill>
                  <a:srgbClr val="0070C0"/>
                </a:solidFill>
              </a:rPr>
              <a:t>Redis</a:t>
            </a:r>
            <a:r>
              <a:rPr lang="en-US" dirty="0" smtClean="0"/>
              <a:t>：</a:t>
            </a:r>
            <a:r>
              <a:rPr lang="zh-TW" altLang="en-US" dirty="0" smtClean="0"/>
              <a:t>前後端整合</a:t>
            </a:r>
            <a:r>
              <a:rPr lang="zh-TW" altLang="en-US" dirty="0"/>
              <a:t>篇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開發技巧</a:t>
            </a:r>
            <a:r>
              <a:rPr lang="zh-TW" altLang="en-US" dirty="0" smtClean="0"/>
              <a:t>實戰系列</a:t>
            </a:r>
            <a:r>
              <a:rPr lang="en-US" altLang="zh-TW" dirty="0" smtClean="0"/>
              <a:t>(5/6)</a:t>
            </a:r>
            <a:r>
              <a:rPr lang="zh-TW" altLang="en-US" dirty="0" smtClean="0"/>
              <a:t> </a:t>
            </a:r>
            <a:r>
              <a:rPr lang="en-US" altLang="zh-TW" dirty="0"/>
              <a:t>- </a:t>
            </a:r>
            <a:r>
              <a:rPr lang="en-US" altLang="zh-TW" dirty="0" smtClean="0"/>
              <a:t>Web </a:t>
            </a:r>
            <a:r>
              <a:rPr lang="zh-TW" altLang="en-US" dirty="0" smtClean="0"/>
              <a:t>前後端整合</a:t>
            </a:r>
            <a:endParaRPr lang="en-US" altLang="zh-TW" dirty="0" smtClean="0"/>
          </a:p>
          <a:p>
            <a:r>
              <a:rPr lang="zh-TW" altLang="en-US" dirty="0" smtClean="0"/>
              <a:t>講師</a:t>
            </a:r>
            <a:r>
              <a:rPr lang="en-US" altLang="zh-TW" dirty="0" smtClean="0"/>
              <a:t>: </a:t>
            </a:r>
            <a:r>
              <a:rPr lang="zh-TW" altLang="en-US" dirty="0" smtClean="0"/>
              <a:t>郭二文 </a:t>
            </a:r>
            <a:r>
              <a:rPr lang="en-US" altLang="zh-TW" dirty="0" smtClean="0"/>
              <a:t>(erhwenkuo@gmail.com)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</a:t>
            </a:r>
            <a:r>
              <a:rPr lang="en-US" dirty="0" err="1" smtClean="0">
                <a:solidFill>
                  <a:srgbClr val="0070C0"/>
                </a:solidFill>
              </a:rPr>
              <a:t>stackoverflow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935307"/>
            <a:ext cx="6480720" cy="4604287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7104111" y="3428837"/>
            <a:ext cx="4400525" cy="2736304"/>
          </a:xfrm>
        </p:spPr>
        <p:txBody>
          <a:bodyPr>
            <a:normAutofit/>
          </a:bodyPr>
          <a:lstStyle/>
          <a:p>
            <a:pPr lvl="1"/>
            <a:r>
              <a:rPr lang="en-US" sz="2800" b="1" dirty="0">
                <a:solidFill>
                  <a:srgbClr val="FFC000"/>
                </a:solidFill>
              </a:rPr>
              <a:t>2</a:t>
            </a:r>
            <a:r>
              <a:rPr lang="en-US" sz="2000" dirty="0">
                <a:solidFill>
                  <a:schemeClr val="tx1"/>
                </a:solidFill>
              </a:rPr>
              <a:t> machines for distributed cache and messaging using </a:t>
            </a:r>
            <a:r>
              <a:rPr lang="en-US" sz="2000" dirty="0" err="1">
                <a:solidFill>
                  <a:srgbClr val="FF0000"/>
                </a:solidFill>
              </a:rPr>
              <a:t>Redis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13054" y="5805264"/>
            <a:ext cx="1646842" cy="73433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893" y="1935307"/>
            <a:ext cx="4489640" cy="11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494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</a:t>
            </a:r>
            <a:r>
              <a:rPr lang="en-US" dirty="0" err="1" smtClean="0">
                <a:solidFill>
                  <a:srgbClr val="0070C0"/>
                </a:solidFill>
              </a:rPr>
              <a:t>stackoverflow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935307"/>
            <a:ext cx="6480720" cy="4604287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7104111" y="3428837"/>
            <a:ext cx="4400525" cy="2736304"/>
          </a:xfrm>
        </p:spPr>
        <p:txBody>
          <a:bodyPr>
            <a:normAutofit/>
          </a:bodyPr>
          <a:lstStyle/>
          <a:p>
            <a:pPr lvl="1"/>
            <a:r>
              <a:rPr lang="en-US" sz="2800" b="1" dirty="0" smtClean="0">
                <a:solidFill>
                  <a:srgbClr val="FFC000"/>
                </a:solidFill>
              </a:rPr>
              <a:t>3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machines doing search with </a:t>
            </a:r>
            <a:r>
              <a:rPr lang="en-US" sz="2000" dirty="0" err="1">
                <a:solidFill>
                  <a:srgbClr val="FF0000"/>
                </a:solidFill>
              </a:rPr>
              <a:t>ElasticSearch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581" y="1935307"/>
            <a:ext cx="5341615" cy="124093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13054" y="2188607"/>
            <a:ext cx="1646842" cy="73433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9439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</a:t>
            </a:r>
            <a:r>
              <a:rPr lang="en-US" dirty="0" err="1" smtClean="0">
                <a:solidFill>
                  <a:srgbClr val="0070C0"/>
                </a:solidFill>
              </a:rPr>
              <a:t>stackoverflow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935307"/>
            <a:ext cx="6480720" cy="4604287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7104111" y="4437113"/>
            <a:ext cx="4400525" cy="1728028"/>
          </a:xfrm>
        </p:spPr>
        <p:txBody>
          <a:bodyPr>
            <a:normAutofit/>
          </a:bodyPr>
          <a:lstStyle/>
          <a:p>
            <a:pPr lvl="1"/>
            <a:r>
              <a:rPr lang="en-US" sz="2800" b="1" dirty="0" smtClean="0">
                <a:solidFill>
                  <a:srgbClr val="FFC000"/>
                </a:solidFill>
              </a:rPr>
              <a:t>4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active database nodes, using </a:t>
            </a:r>
            <a:r>
              <a:rPr lang="en-US" sz="2000" dirty="0">
                <a:solidFill>
                  <a:srgbClr val="FF0000"/>
                </a:solidFill>
              </a:rPr>
              <a:t>MS SQL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35960" y="4259522"/>
            <a:ext cx="1008112" cy="132971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057" y="1935307"/>
            <a:ext cx="5003478" cy="22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660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</a:t>
            </a:r>
            <a:r>
              <a:rPr lang="en-US" dirty="0" err="1" smtClean="0">
                <a:solidFill>
                  <a:srgbClr val="0070C0"/>
                </a:solidFill>
              </a:rPr>
              <a:t>stackoverflow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935307"/>
            <a:ext cx="6480720" cy="46042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111" y="1952752"/>
            <a:ext cx="4165399" cy="2268336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7104111" y="4437113"/>
            <a:ext cx="4400525" cy="1728028"/>
          </a:xfrm>
        </p:spPr>
        <p:txBody>
          <a:bodyPr>
            <a:normAutofit/>
          </a:bodyPr>
          <a:lstStyle/>
          <a:p>
            <a:pPr lvl="1"/>
            <a:r>
              <a:rPr lang="en-US" sz="2800" b="1" dirty="0" smtClean="0">
                <a:solidFill>
                  <a:srgbClr val="FFC000"/>
                </a:solidFill>
              </a:rPr>
              <a:t>3</a:t>
            </a:r>
            <a:r>
              <a:rPr lang="en-US" sz="2000" dirty="0">
                <a:solidFill>
                  <a:schemeClr val="tx1"/>
                </a:solidFill>
              </a:rPr>
              <a:t> application servers implementing the </a:t>
            </a:r>
            <a:r>
              <a:rPr lang="en-US" sz="2000" dirty="0">
                <a:solidFill>
                  <a:srgbClr val="FF0000"/>
                </a:solidFill>
              </a:rPr>
              <a:t>tag engine</a:t>
            </a:r>
            <a:r>
              <a:rPr lang="en-US" sz="2000" dirty="0">
                <a:solidFill>
                  <a:schemeClr val="tx1"/>
                </a:solidFill>
              </a:rPr>
              <a:t>, anything searching by tag hits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35960" y="2708920"/>
            <a:ext cx="1008112" cy="115212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9202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</a:t>
            </a:r>
            <a:r>
              <a:rPr lang="en-US" dirty="0" err="1" smtClean="0">
                <a:solidFill>
                  <a:srgbClr val="0070C0"/>
                </a:solidFill>
              </a:rPr>
              <a:t>stackoverflow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1700808"/>
            <a:ext cx="4392488" cy="1938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1700808"/>
            <a:ext cx="6120680" cy="48603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27648" y="2420888"/>
            <a:ext cx="432048" cy="5040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7104111" y="4437113"/>
            <a:ext cx="4400525" cy="1728028"/>
          </a:xfrm>
        </p:spPr>
        <p:txBody>
          <a:bodyPr>
            <a:noAutofit/>
          </a:bodyPr>
          <a:lstStyle/>
          <a:p>
            <a:pPr lvl="1"/>
            <a:r>
              <a:rPr lang="en-US" dirty="0">
                <a:solidFill>
                  <a:schemeClr val="tx1"/>
                </a:solidFill>
              </a:rPr>
              <a:t>The UI has message inbox that is sent a message when you get a new badge, receive a message, significant event, etc. Done using </a:t>
            </a:r>
            <a:r>
              <a:rPr lang="en-US" dirty="0" err="1">
                <a:solidFill>
                  <a:srgbClr val="0070C0"/>
                </a:solidFill>
              </a:rPr>
              <a:t>WebSockets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sz="1600" dirty="0" err="1" smtClean="0">
                <a:solidFill>
                  <a:srgbClr val="FF6699"/>
                </a:solidFill>
              </a:rPr>
              <a:t>SignalR</a:t>
            </a:r>
            <a:r>
              <a:rPr lang="en-US" dirty="0" smtClean="0">
                <a:solidFill>
                  <a:schemeClr val="tx1"/>
                </a:solidFill>
              </a:rPr>
              <a:t>) and </a:t>
            </a:r>
            <a:r>
              <a:rPr lang="en-US" dirty="0">
                <a:solidFill>
                  <a:schemeClr val="tx1"/>
                </a:solidFill>
              </a:rPr>
              <a:t>is powered by </a:t>
            </a:r>
            <a:r>
              <a:rPr lang="en-US" dirty="0" err="1" smtClean="0">
                <a:solidFill>
                  <a:srgbClr val="FF0000"/>
                </a:solidFill>
              </a:rPr>
              <a:t>redis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rgbClr val="FF6699"/>
                </a:solidFill>
              </a:rPr>
              <a:t>SignalR</a:t>
            </a:r>
            <a:r>
              <a:rPr lang="en-US" sz="1600" dirty="0">
                <a:solidFill>
                  <a:srgbClr val="FF6699"/>
                </a:solidFill>
              </a:rPr>
              <a:t> </a:t>
            </a:r>
            <a:r>
              <a:rPr lang="en-US" sz="1600" dirty="0" err="1">
                <a:solidFill>
                  <a:srgbClr val="FF6699"/>
                </a:solidFill>
              </a:rPr>
              <a:t>Redis</a:t>
            </a:r>
            <a:r>
              <a:rPr lang="en-US" sz="1600" dirty="0">
                <a:solidFill>
                  <a:srgbClr val="FF6699"/>
                </a:solidFill>
              </a:rPr>
              <a:t> Messaging Backplane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44425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Stack &amp; Result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833670"/>
            <a:ext cx="4752528" cy="23103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088" y="1833670"/>
            <a:ext cx="5487603" cy="217223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4581128"/>
            <a:ext cx="9324528" cy="18002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Marco </a:t>
            </a:r>
            <a:r>
              <a:rPr lang="en-US" sz="2400" dirty="0" err="1">
                <a:solidFill>
                  <a:schemeClr val="tx1"/>
                </a:solidFill>
              </a:rPr>
              <a:t>Cecconi</a:t>
            </a:r>
            <a:r>
              <a:rPr lang="en-US" sz="2400" dirty="0">
                <a:solidFill>
                  <a:schemeClr val="tx1"/>
                </a:solidFill>
              </a:rPr>
              <a:t> - "The Architecture of </a:t>
            </a:r>
            <a:r>
              <a:rPr lang="en-US" sz="2400" dirty="0" err="1" smtClean="0">
                <a:solidFill>
                  <a:schemeClr val="tx1"/>
                </a:solidFill>
              </a:rPr>
              <a:t>StackOverflow</a:t>
            </a:r>
            <a:r>
              <a:rPr lang="en-US" sz="2400" dirty="0" smtClean="0">
                <a:solidFill>
                  <a:schemeClr val="tx1"/>
                </a:solidFill>
              </a:rPr>
              <a:t>“</a:t>
            </a:r>
          </a:p>
          <a:p>
            <a:pPr lvl="1"/>
            <a:r>
              <a:rPr lang="en-US" sz="2200" dirty="0" err="1" smtClean="0">
                <a:solidFill>
                  <a:schemeClr val="tx1"/>
                </a:solidFill>
              </a:rPr>
              <a:t>Youtube</a:t>
            </a:r>
            <a:r>
              <a:rPr lang="en-US" sz="2200" dirty="0" smtClean="0">
                <a:solidFill>
                  <a:schemeClr val="tx1"/>
                </a:solidFill>
              </a:rPr>
              <a:t>: </a:t>
            </a:r>
            <a:r>
              <a:rPr lang="en-US" dirty="0" smtClean="0">
                <a:solidFill>
                  <a:schemeClr val="tx1"/>
                </a:solidFill>
                <a:hlinkClick r:id="rId5"/>
              </a:rPr>
              <a:t>https</a:t>
            </a:r>
            <a:r>
              <a:rPr lang="en-US" dirty="0">
                <a:solidFill>
                  <a:schemeClr val="tx1"/>
                </a:solidFill>
                <a:hlinkClick r:id="rId5"/>
              </a:rPr>
              <a:t>://</a:t>
            </a:r>
            <a:r>
              <a:rPr lang="en-US" dirty="0" smtClean="0">
                <a:solidFill>
                  <a:schemeClr val="tx1"/>
                </a:solidFill>
                <a:hlinkClick r:id="rId5"/>
              </a:rPr>
              <a:t>www.youtube.com/watch?v=t6kM2EM6so4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Details Info: </a:t>
            </a:r>
            <a:r>
              <a:rPr lang="en-US" dirty="0">
                <a:solidFill>
                  <a:schemeClr val="tx1"/>
                </a:solidFill>
                <a:hlinkClick r:id="rId6"/>
              </a:rPr>
              <a:t>http://</a:t>
            </a:r>
            <a:r>
              <a:rPr lang="en-US" dirty="0" smtClean="0">
                <a:solidFill>
                  <a:schemeClr val="tx1"/>
                </a:solidFill>
                <a:hlinkClick r:id="rId6"/>
              </a:rPr>
              <a:t>highscalability.com/blog/2014/7/21/stackoverflow-update-560m-pageviews-a-month-25-servers-and-i.html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pPr marL="365760" lvl="1" indent="0">
              <a:buNone/>
            </a:pP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79947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 Strategy @ </a:t>
            </a:r>
            <a:r>
              <a:rPr lang="en-US" dirty="0" err="1">
                <a:solidFill>
                  <a:srgbClr val="0070C0"/>
                </a:solidFill>
              </a:rPr>
              <a:t>s</a:t>
            </a:r>
            <a:r>
              <a:rPr lang="en-US" dirty="0" err="1" smtClean="0">
                <a:solidFill>
                  <a:srgbClr val="0070C0"/>
                </a:solidFill>
              </a:rPr>
              <a:t>tackoverflow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55570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Cache all the </a:t>
            </a:r>
            <a:r>
              <a:rPr lang="en-US" sz="2400" dirty="0" smtClean="0">
                <a:solidFill>
                  <a:schemeClr val="tx1"/>
                </a:solidFill>
              </a:rPr>
              <a:t>things</a:t>
            </a:r>
          </a:p>
          <a:p>
            <a:r>
              <a:rPr lang="en-US" sz="2200" dirty="0">
                <a:solidFill>
                  <a:schemeClr val="tx1"/>
                </a:solidFill>
              </a:rPr>
              <a:t>5 levels of </a:t>
            </a:r>
            <a:r>
              <a:rPr lang="en-US" sz="2200" dirty="0" smtClean="0">
                <a:solidFill>
                  <a:schemeClr val="tx1"/>
                </a:solidFill>
              </a:rPr>
              <a:t>caches</a:t>
            </a:r>
          </a:p>
          <a:p>
            <a:pPr lvl="1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1st</a:t>
            </a:r>
            <a:r>
              <a:rPr lang="en-US" dirty="0">
                <a:solidFill>
                  <a:schemeClr val="tx1"/>
                </a:solidFill>
              </a:rPr>
              <a:t>: is the network level cache: </a:t>
            </a:r>
            <a:r>
              <a:rPr lang="en-US" dirty="0">
                <a:solidFill>
                  <a:srgbClr val="FFC000"/>
                </a:solidFill>
              </a:rPr>
              <a:t>caching in the browser, CDN, and </a:t>
            </a:r>
            <a:r>
              <a:rPr lang="en-US" dirty="0" smtClean="0">
                <a:solidFill>
                  <a:srgbClr val="FFC000"/>
                </a:solidFill>
              </a:rPr>
              <a:t>proxies</a:t>
            </a:r>
          </a:p>
          <a:p>
            <a:pPr lvl="1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2nd</a:t>
            </a:r>
            <a:r>
              <a:rPr lang="en-US" dirty="0">
                <a:solidFill>
                  <a:schemeClr val="tx1"/>
                </a:solidFill>
              </a:rPr>
              <a:t>: given for free by the </a:t>
            </a:r>
            <a:r>
              <a:rPr lang="en-US" dirty="0" err="1">
                <a:solidFill>
                  <a:schemeClr val="tx1"/>
                </a:solidFill>
              </a:rPr>
              <a:t>.Net</a:t>
            </a:r>
            <a:r>
              <a:rPr lang="en-US" dirty="0">
                <a:solidFill>
                  <a:schemeClr val="tx1"/>
                </a:solidFill>
              </a:rPr>
              <a:t> framework and is called the </a:t>
            </a:r>
            <a:r>
              <a:rPr lang="en-US" dirty="0" err="1">
                <a:solidFill>
                  <a:srgbClr val="FFC000"/>
                </a:solidFill>
              </a:rPr>
              <a:t>HttpRuntime.Cache</a:t>
            </a:r>
            <a:r>
              <a:rPr lang="en-US" dirty="0">
                <a:solidFill>
                  <a:schemeClr val="tx1"/>
                </a:solidFill>
              </a:rPr>
              <a:t>. An in-memory, per server cache</a:t>
            </a:r>
          </a:p>
          <a:p>
            <a:pPr lvl="1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3rd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rgbClr val="FFC000"/>
                </a:solidFill>
              </a:rPr>
              <a:t>Redis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>
                <a:solidFill>
                  <a:srgbClr val="FF6699"/>
                </a:solidFill>
              </a:rPr>
              <a:t>Distributed </a:t>
            </a:r>
            <a:r>
              <a:rPr lang="en-US" dirty="0">
                <a:solidFill>
                  <a:schemeClr val="tx1"/>
                </a:solidFill>
              </a:rPr>
              <a:t>in-memory key-value store. Share cache elements across different servers that serve the same site. If </a:t>
            </a:r>
            <a:r>
              <a:rPr lang="en-US" dirty="0" err="1">
                <a:solidFill>
                  <a:schemeClr val="tx1"/>
                </a:solidFill>
              </a:rPr>
              <a:t>StackOverflow</a:t>
            </a:r>
            <a:r>
              <a:rPr lang="en-US" dirty="0">
                <a:solidFill>
                  <a:schemeClr val="tx1"/>
                </a:solidFill>
              </a:rPr>
              <a:t> has 9 servers then all servers will be able to find the same cached items.</a:t>
            </a:r>
          </a:p>
          <a:p>
            <a:pPr lvl="1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4th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rgbClr val="FFC000"/>
                </a:solidFill>
              </a:rPr>
              <a:t>SQL Server Cache</a:t>
            </a:r>
            <a:r>
              <a:rPr lang="en-US" dirty="0">
                <a:solidFill>
                  <a:schemeClr val="tx1"/>
                </a:solidFill>
              </a:rPr>
              <a:t>. The entire database is cached </a:t>
            </a:r>
            <a:r>
              <a:rPr lang="en-US" dirty="0" smtClean="0">
                <a:solidFill>
                  <a:schemeClr val="tx1"/>
                </a:solidFill>
              </a:rPr>
              <a:t>in-memory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5th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rgbClr val="FFC000"/>
                </a:solidFill>
              </a:rPr>
              <a:t>SSD</a:t>
            </a:r>
            <a:r>
              <a:rPr lang="en-US" dirty="0">
                <a:solidFill>
                  <a:schemeClr val="tx1"/>
                </a:solidFill>
              </a:rPr>
              <a:t>. Usually only hit when the SQL server cache is warming </a:t>
            </a:r>
            <a:r>
              <a:rPr lang="en-US" dirty="0" smtClean="0">
                <a:solidFill>
                  <a:schemeClr val="tx1"/>
                </a:solidFill>
              </a:rPr>
              <a:t>up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29455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10260632" cy="2743200"/>
          </a:xfrm>
        </p:spPr>
        <p:txBody>
          <a:bodyPr/>
          <a:lstStyle/>
          <a:p>
            <a:r>
              <a:rPr lang="en-US" dirty="0" err="1"/>
              <a:t>Redis</a:t>
            </a:r>
            <a:r>
              <a:rPr lang="en-US" dirty="0"/>
              <a:t> Overview</a:t>
            </a:r>
            <a:endParaRPr lang="en-US" dirty="0" smtClean="0"/>
          </a:p>
        </p:txBody>
      </p:sp>
      <p:pic>
        <p:nvPicPr>
          <p:cNvPr id="2050" name="Picture 2" descr="http://redis.io/images/redis-300dp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2002037"/>
            <a:ext cx="3593059" cy="119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59872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Website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423592" y="1676908"/>
            <a:ext cx="4176464" cy="45124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Http</a:t>
            </a:r>
            <a:r>
              <a:rPr lang="en-US" sz="2800" dirty="0" smtClean="0"/>
              <a:t>://redis.io</a:t>
            </a:r>
            <a:r>
              <a:rPr lang="en-US" sz="2800" dirty="0"/>
              <a:t>/</a:t>
            </a:r>
            <a:endParaRPr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571" y="2636912"/>
            <a:ext cx="5646589" cy="399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7606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 err="1" smtClean="0"/>
              <a:t>Redis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555703"/>
          </a:xfrm>
        </p:spPr>
        <p:txBody>
          <a:bodyPr>
            <a:no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Redis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is an open source, BSD licensed, advanced </a:t>
            </a:r>
            <a:r>
              <a:rPr lang="en-US" sz="2800" dirty="0">
                <a:solidFill>
                  <a:srgbClr val="FFC000"/>
                </a:solidFill>
              </a:rPr>
              <a:t>key</a:t>
            </a:r>
            <a:r>
              <a:rPr lang="en-US" sz="2800" dirty="0">
                <a:solidFill>
                  <a:schemeClr val="tx1"/>
                </a:solidFill>
              </a:rPr>
              <a:t>-</a:t>
            </a:r>
            <a:r>
              <a:rPr lang="en-US" sz="2800" dirty="0">
                <a:solidFill>
                  <a:srgbClr val="FFC000"/>
                </a:solidFill>
              </a:rPr>
              <a:t>value</a:t>
            </a:r>
            <a:r>
              <a:rPr lang="en-US" sz="2800" dirty="0">
                <a:solidFill>
                  <a:schemeClr val="tx1"/>
                </a:solidFill>
              </a:rPr>
              <a:t> cache and store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2800" dirty="0">
                <a:solidFill>
                  <a:schemeClr val="tx1"/>
                </a:solidFill>
              </a:rPr>
              <a:t>It is often referred to as a </a:t>
            </a:r>
            <a:r>
              <a:rPr lang="en-US" sz="2800" dirty="0">
                <a:solidFill>
                  <a:srgbClr val="0070C0"/>
                </a:solidFill>
              </a:rPr>
              <a:t>data structure server</a:t>
            </a:r>
            <a:r>
              <a:rPr lang="en-US" sz="2800" dirty="0">
                <a:solidFill>
                  <a:schemeClr val="tx1"/>
                </a:solidFill>
              </a:rPr>
              <a:t>, since keys can </a:t>
            </a:r>
            <a:r>
              <a:rPr lang="en-US" sz="2800" dirty="0" smtClean="0">
                <a:solidFill>
                  <a:schemeClr val="tx1"/>
                </a:solidFill>
              </a:rPr>
              <a:t>contain:</a:t>
            </a:r>
          </a:p>
          <a:p>
            <a:pPr lvl="1"/>
            <a:r>
              <a:rPr lang="en-US" sz="2000" b="1" dirty="0" smtClean="0">
                <a:solidFill>
                  <a:srgbClr val="FF6699"/>
                </a:solidFill>
              </a:rPr>
              <a:t>String</a:t>
            </a:r>
          </a:p>
          <a:p>
            <a:pPr lvl="1"/>
            <a:r>
              <a:rPr lang="en-US" sz="2000" b="1" dirty="0" smtClean="0">
                <a:solidFill>
                  <a:srgbClr val="FF6699"/>
                </a:solidFill>
              </a:rPr>
              <a:t>Hash</a:t>
            </a:r>
          </a:p>
          <a:p>
            <a:pPr lvl="1"/>
            <a:r>
              <a:rPr lang="en-US" sz="2000" b="1" dirty="0" smtClean="0">
                <a:solidFill>
                  <a:srgbClr val="FF6699"/>
                </a:solidFill>
              </a:rPr>
              <a:t>List</a:t>
            </a:r>
          </a:p>
          <a:p>
            <a:pPr lvl="1"/>
            <a:r>
              <a:rPr lang="en-US" sz="2000" b="1" dirty="0" smtClean="0">
                <a:solidFill>
                  <a:srgbClr val="FF6699"/>
                </a:solidFill>
              </a:rPr>
              <a:t>Set</a:t>
            </a:r>
          </a:p>
          <a:p>
            <a:pPr lvl="1"/>
            <a:r>
              <a:rPr lang="en-US" sz="2000" b="1" dirty="0" smtClean="0">
                <a:solidFill>
                  <a:srgbClr val="FF6699"/>
                </a:solidFill>
              </a:rPr>
              <a:t>Sorted Set</a:t>
            </a:r>
          </a:p>
          <a:p>
            <a:pPr lvl="1"/>
            <a:r>
              <a:rPr lang="en-US" sz="2000" b="1" dirty="0" smtClean="0">
                <a:solidFill>
                  <a:srgbClr val="FF6699"/>
                </a:solidFill>
              </a:rPr>
              <a:t>Bitmap</a:t>
            </a:r>
          </a:p>
          <a:p>
            <a:pPr lvl="1"/>
            <a:r>
              <a:rPr lang="en-US" sz="2000" b="1" dirty="0" err="1" smtClean="0">
                <a:solidFill>
                  <a:srgbClr val="FF6699"/>
                </a:solidFill>
              </a:rPr>
              <a:t>Hyperloglog</a:t>
            </a:r>
            <a:endParaRPr lang="en-US" sz="2000" b="1" dirty="0">
              <a:solidFill>
                <a:srgbClr val="FF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68560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Document, Source code &amp; Training Video (5/6)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0" y="1602316"/>
            <a:ext cx="7560840" cy="448072"/>
          </a:xfrm>
        </p:spPr>
        <p:txBody>
          <a:bodyPr>
            <a:noAutofit/>
          </a:bodyPr>
          <a:lstStyle/>
          <a:p>
            <a:r>
              <a:rPr lang="en-US" sz="2800" dirty="0" smtClean="0"/>
              <a:t>https://github.com/erhwenkuo/PracticalCoding</a:t>
            </a:r>
            <a:endParaRPr sz="2800" dirty="0"/>
          </a:p>
        </p:txBody>
      </p:sp>
      <p:pic>
        <p:nvPicPr>
          <p:cNvPr id="1026" name="Picture 2" descr="https://camo.githubusercontent.com/a46e11f1754269d31b848b450856d081a1b02461/68747470733a2f2f662e636c6f75642e6769746875622e636f6d2f6173736574732f32383831382f313633323038372f38353063613031612d353737322d313165332d386565652d3230613131636136353334662e706e6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116" y="2348880"/>
            <a:ext cx="922859" cy="9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474" y="2204864"/>
            <a:ext cx="6227838" cy="45365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811" y="1961528"/>
            <a:ext cx="1639775" cy="47661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02627" y="6237312"/>
            <a:ext cx="1273893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158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Redis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555703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Suggest </a:t>
            </a:r>
            <a:r>
              <a:rPr lang="en-US" sz="2800" dirty="0" err="1" smtClean="0">
                <a:solidFill>
                  <a:schemeClr val="tx1"/>
                </a:solidFill>
              </a:rPr>
              <a:t>runing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Redis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on </a:t>
            </a:r>
            <a:r>
              <a:rPr lang="en-US" sz="2800" dirty="0" smtClean="0">
                <a:solidFill>
                  <a:srgbClr val="0070C0"/>
                </a:solidFill>
              </a:rPr>
              <a:t>Linux </a:t>
            </a:r>
            <a:r>
              <a:rPr lang="en-US" sz="2800" dirty="0" smtClean="0">
                <a:solidFill>
                  <a:schemeClr val="tx1"/>
                </a:solidFill>
              </a:rPr>
              <a:t>for </a:t>
            </a:r>
            <a:r>
              <a:rPr lang="en-US" sz="2800" b="1" dirty="0" smtClean="0">
                <a:solidFill>
                  <a:srgbClr val="FF6699"/>
                </a:solidFill>
              </a:rPr>
              <a:t>PRD</a:t>
            </a:r>
            <a:r>
              <a:rPr lang="en-US" sz="2800" dirty="0" smtClean="0">
                <a:solidFill>
                  <a:schemeClr val="tx1"/>
                </a:solidFill>
              </a:rPr>
              <a:t> environment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Run </a:t>
            </a:r>
            <a:r>
              <a:rPr lang="en-US" sz="2800" dirty="0" err="1" smtClean="0">
                <a:solidFill>
                  <a:srgbClr val="FF0000"/>
                </a:solidFill>
              </a:rPr>
              <a:t>Redis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on Windows for </a:t>
            </a:r>
            <a:r>
              <a:rPr lang="en-US" sz="2800" b="1" dirty="0" smtClean="0">
                <a:solidFill>
                  <a:srgbClr val="FF6699"/>
                </a:solidFill>
              </a:rPr>
              <a:t>DEV</a:t>
            </a:r>
            <a:r>
              <a:rPr lang="en-US" sz="2800" dirty="0" smtClean="0">
                <a:solidFill>
                  <a:schemeClr val="tx1"/>
                </a:solidFill>
              </a:rPr>
              <a:t> environment or Testing purpose</a:t>
            </a:r>
          </a:p>
          <a:p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92073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</a:t>
            </a:r>
            <a:r>
              <a:rPr lang="en-US" dirty="0" err="1" smtClean="0"/>
              <a:t>Redis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1844824"/>
            <a:ext cx="5948908" cy="48161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55640" y="6165304"/>
            <a:ext cx="5328592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7550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3284984"/>
            <a:ext cx="6480720" cy="34674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</a:t>
            </a:r>
            <a:r>
              <a:rPr lang="en-US" dirty="0" err="1" smtClean="0"/>
              <a:t>Redis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2495600" y="6402711"/>
            <a:ext cx="1152128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555703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Get the latest Win64 release from Microsoft </a:t>
            </a:r>
            <a:r>
              <a:rPr lang="en-US" dirty="0" err="1" smtClean="0">
                <a:solidFill>
                  <a:schemeClr val="tx1"/>
                </a:solidFill>
              </a:rPr>
              <a:t>Github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b="1" dirty="0" smtClean="0">
                <a:solidFill>
                  <a:schemeClr val="tx1"/>
                </a:solidFill>
                <a:hlinkClick r:id="rId4"/>
              </a:rPr>
              <a:t>https</a:t>
            </a:r>
            <a:r>
              <a:rPr lang="en-US" b="1" dirty="0">
                <a:solidFill>
                  <a:schemeClr val="tx1"/>
                </a:solidFill>
                <a:hlinkClick r:id="rId4"/>
              </a:rPr>
              <a:t>://</a:t>
            </a:r>
            <a:r>
              <a:rPr lang="en-US" b="1" dirty="0" smtClean="0">
                <a:solidFill>
                  <a:schemeClr val="tx1"/>
                </a:solidFill>
                <a:hlinkClick r:id="rId4"/>
              </a:rPr>
              <a:t>github.com/MSOpenTech/redis/tree/2.8/bin/release</a:t>
            </a:r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Download “</a:t>
            </a:r>
            <a:r>
              <a:rPr lang="en-US" sz="2000" dirty="0" smtClean="0">
                <a:solidFill>
                  <a:srgbClr val="FF0000"/>
                </a:solidFill>
              </a:rPr>
              <a:t>redis-2.8.17.zip</a:t>
            </a:r>
            <a:r>
              <a:rPr lang="en-US" sz="2000" dirty="0" smtClean="0">
                <a:solidFill>
                  <a:schemeClr val="tx1"/>
                </a:solidFill>
              </a:rPr>
              <a:t>” and extract to specific folder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61397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661" y="3691050"/>
            <a:ext cx="5454476" cy="31582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Redis</a:t>
            </a:r>
            <a:r>
              <a:rPr lang="en-US" dirty="0" smtClean="0"/>
              <a:t> Server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3818182" y="3959460"/>
            <a:ext cx="2469516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555703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Used text editor to modify “</a:t>
            </a:r>
            <a:r>
              <a:rPr lang="en-US" dirty="0" err="1" smtClean="0">
                <a:solidFill>
                  <a:srgbClr val="0070C0"/>
                </a:solidFill>
              </a:rPr>
              <a:t>redis.windows.conf</a:t>
            </a:r>
            <a:r>
              <a:rPr lang="en-US" dirty="0" smtClean="0">
                <a:solidFill>
                  <a:schemeClr val="tx1"/>
                </a:solidFill>
              </a:rPr>
              <a:t>”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Comment out “</a:t>
            </a:r>
            <a:r>
              <a:rPr lang="en-US" dirty="0" err="1" smtClean="0">
                <a:solidFill>
                  <a:srgbClr val="FF0000"/>
                </a:solidFill>
              </a:rPr>
              <a:t>maxheap</a:t>
            </a:r>
            <a:r>
              <a:rPr lang="en-US" dirty="0" smtClean="0">
                <a:solidFill>
                  <a:schemeClr val="tx1"/>
                </a:solidFill>
              </a:rPr>
              <a:t>” and set the value to “</a:t>
            </a:r>
            <a:r>
              <a:rPr lang="en-US" dirty="0" smtClean="0">
                <a:solidFill>
                  <a:srgbClr val="0070C0"/>
                </a:solidFill>
              </a:rPr>
              <a:t>1073741824</a:t>
            </a:r>
            <a:r>
              <a:rPr lang="en-US" dirty="0" smtClean="0">
                <a:solidFill>
                  <a:schemeClr val="tx1"/>
                </a:solidFill>
              </a:rPr>
              <a:t>(1GB)”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Open a Windows command console &amp; type in: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b="1" dirty="0" err="1" smtClean="0">
                <a:solidFill>
                  <a:srgbClr val="FF0000"/>
                </a:solidFill>
              </a:rPr>
              <a:t>redis</a:t>
            </a:r>
            <a:r>
              <a:rPr lang="en-US" b="1" dirty="0" smtClean="0">
                <a:solidFill>
                  <a:srgbClr val="FF0000"/>
                </a:solidFill>
              </a:rPr>
              <a:t>-server </a:t>
            </a:r>
            <a:r>
              <a:rPr lang="en-US" b="1" dirty="0" err="1" smtClean="0">
                <a:solidFill>
                  <a:srgbClr val="FF0000"/>
                </a:solidFill>
              </a:rPr>
              <a:t>redis.windows.conf</a:t>
            </a:r>
            <a:r>
              <a:rPr lang="en-US" dirty="0" smtClean="0">
                <a:solidFill>
                  <a:schemeClr val="tx1"/>
                </a:solidFill>
              </a:rPr>
              <a:t>”</a:t>
            </a:r>
            <a:endParaRPr lang="en-US" sz="1800" dirty="0" smtClean="0">
              <a:solidFill>
                <a:schemeClr val="tx1"/>
              </a:solidFill>
            </a:endParaRPr>
          </a:p>
          <a:p>
            <a:pPr lvl="1"/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55807"/>
          <a:stretch/>
        </p:blipFill>
        <p:spPr>
          <a:xfrm>
            <a:off x="8852850" y="3186023"/>
            <a:ext cx="2004837" cy="15468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2255" y="4958321"/>
            <a:ext cx="2486025" cy="9429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8250283" y="3117807"/>
            <a:ext cx="432048" cy="4320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</a:rPr>
              <a:t>1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8328248" y="5369693"/>
            <a:ext cx="432048" cy="4320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</a:rPr>
              <a:t>2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20129" y="3961056"/>
            <a:ext cx="432048" cy="4320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</a:rPr>
              <a:t>3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852850" y="3569731"/>
            <a:ext cx="2004838" cy="1213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048327" y="5661248"/>
            <a:ext cx="1638841" cy="240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8737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858" y="4816915"/>
            <a:ext cx="6448425" cy="1733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Redis</a:t>
            </a:r>
            <a:r>
              <a:rPr lang="en-US" dirty="0" smtClean="0"/>
              <a:t> Command Console Client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4130540" y="5157192"/>
            <a:ext cx="885340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555703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Open a Windows command console &amp; type in: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sz="2000" b="1" dirty="0" err="1" smtClean="0">
                <a:solidFill>
                  <a:srgbClr val="FF0000"/>
                </a:solidFill>
              </a:rPr>
              <a:t>redis</a:t>
            </a:r>
            <a:r>
              <a:rPr lang="en-US" sz="2000" b="1" dirty="0" smtClean="0">
                <a:solidFill>
                  <a:srgbClr val="FF0000"/>
                </a:solidFill>
              </a:rPr>
              <a:t>-cli</a:t>
            </a:r>
            <a:r>
              <a:rPr lang="en-US" dirty="0" smtClean="0">
                <a:solidFill>
                  <a:schemeClr val="tx1"/>
                </a:solidFill>
              </a:rPr>
              <a:t>”</a:t>
            </a:r>
            <a:endParaRPr lang="en-US" sz="1800" dirty="0" smtClean="0">
              <a:solidFill>
                <a:schemeClr val="tx1"/>
              </a:solidFill>
            </a:endParaRPr>
          </a:p>
          <a:p>
            <a:pPr lvl="1"/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55807"/>
          <a:stretch/>
        </p:blipFill>
        <p:spPr>
          <a:xfrm>
            <a:off x="1981383" y="2867013"/>
            <a:ext cx="2004837" cy="154687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378816" y="2798797"/>
            <a:ext cx="432048" cy="4320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</a:rPr>
              <a:t>1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81383" y="3852767"/>
            <a:ext cx="2004838" cy="221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378816" y="4600891"/>
            <a:ext cx="432048" cy="4320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</a:rPr>
              <a:t>2</a:t>
            </a:r>
            <a:endParaRPr 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44424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Commands: Get &amp; Set</a:t>
            </a:r>
            <a:endParaRPr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595263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Redis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a key-value store. By issuing the command </a:t>
            </a:r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dirty="0" smtClean="0">
                <a:solidFill>
                  <a:srgbClr val="FF0000"/>
                </a:solidFill>
              </a:rPr>
              <a:t>SET</a:t>
            </a:r>
            <a:r>
              <a:rPr lang="en-US" dirty="0" smtClean="0">
                <a:solidFill>
                  <a:schemeClr val="tx1"/>
                </a:solidFill>
              </a:rPr>
              <a:t> {</a:t>
            </a:r>
            <a:r>
              <a:rPr lang="en-US" dirty="0" smtClean="0">
                <a:solidFill>
                  <a:srgbClr val="0070C0"/>
                </a:solidFill>
              </a:rPr>
              <a:t>key</a:t>
            </a:r>
            <a:r>
              <a:rPr lang="en-US" dirty="0" smtClean="0">
                <a:solidFill>
                  <a:schemeClr val="tx1"/>
                </a:solidFill>
              </a:rPr>
              <a:t>}  {</a:t>
            </a:r>
            <a:r>
              <a:rPr lang="en-US" dirty="0" smtClean="0">
                <a:solidFill>
                  <a:srgbClr val="0070C0"/>
                </a:solidFill>
              </a:rPr>
              <a:t>value</a:t>
            </a:r>
            <a:r>
              <a:rPr lang="en-US" dirty="0" smtClean="0">
                <a:solidFill>
                  <a:schemeClr val="tx1"/>
                </a:solidFill>
              </a:rPr>
              <a:t>}”  </a:t>
            </a:r>
            <a:r>
              <a:rPr lang="en-US" dirty="0">
                <a:solidFill>
                  <a:schemeClr val="tx1"/>
                </a:solidFill>
              </a:rPr>
              <a:t>you set the value of </a:t>
            </a:r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smtClean="0">
                <a:solidFill>
                  <a:srgbClr val="0070C0"/>
                </a:solidFill>
              </a:rPr>
              <a:t>value</a:t>
            </a:r>
            <a:r>
              <a:rPr lang="en-US" dirty="0" smtClean="0">
                <a:solidFill>
                  <a:schemeClr val="tx1"/>
                </a:solidFill>
              </a:rPr>
              <a:t>} to {</a:t>
            </a:r>
            <a:r>
              <a:rPr lang="en-US" dirty="0" smtClean="0">
                <a:solidFill>
                  <a:srgbClr val="0070C0"/>
                </a:solidFill>
              </a:rPr>
              <a:t>key</a:t>
            </a:r>
            <a:r>
              <a:rPr lang="en-US" dirty="0" smtClean="0">
                <a:solidFill>
                  <a:schemeClr val="tx1"/>
                </a:solidFill>
              </a:rPr>
              <a:t>}.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3068960"/>
            <a:ext cx="64484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1643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Redis</a:t>
            </a:r>
            <a:r>
              <a:rPr lang="en-US" dirty="0"/>
              <a:t> Commands</a:t>
            </a:r>
            <a:r>
              <a:rPr lang="en-US" dirty="0" smtClean="0"/>
              <a:t>: Expire &amp; </a:t>
            </a:r>
            <a:r>
              <a:rPr lang="en-US" dirty="0" err="1" smtClean="0"/>
              <a:t>Ttl</a:t>
            </a:r>
            <a:endParaRPr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59526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You can set keys to </a:t>
            </a:r>
            <a:r>
              <a:rPr lang="en-US" dirty="0">
                <a:solidFill>
                  <a:srgbClr val="FFC000"/>
                </a:solidFill>
              </a:rPr>
              <a:t>expire</a:t>
            </a:r>
            <a:r>
              <a:rPr lang="en-US" dirty="0">
                <a:solidFill>
                  <a:schemeClr val="tx1"/>
                </a:solidFill>
              </a:rPr>
              <a:t> in a given amount of time by using the command, </a:t>
            </a:r>
            <a:r>
              <a:rPr lang="en-US" dirty="0" smtClean="0">
                <a:solidFill>
                  <a:srgbClr val="FF0000"/>
                </a:solidFill>
              </a:rPr>
              <a:t>EXPIRE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EXPIRE</a:t>
            </a:r>
            <a:r>
              <a:rPr lang="en-US" dirty="0" smtClean="0">
                <a:solidFill>
                  <a:schemeClr val="tx1"/>
                </a:solidFill>
              </a:rPr>
              <a:t> {</a:t>
            </a:r>
            <a:r>
              <a:rPr lang="en-US" dirty="0" smtClean="0">
                <a:solidFill>
                  <a:srgbClr val="0070C0"/>
                </a:solidFill>
              </a:rPr>
              <a:t>key</a:t>
            </a:r>
            <a:r>
              <a:rPr lang="en-US" dirty="0" smtClean="0">
                <a:solidFill>
                  <a:schemeClr val="tx1"/>
                </a:solidFill>
              </a:rPr>
              <a:t>} {</a:t>
            </a:r>
            <a:r>
              <a:rPr lang="en-US" dirty="0" err="1" smtClean="0">
                <a:solidFill>
                  <a:srgbClr val="0070C0"/>
                </a:solidFill>
              </a:rPr>
              <a:t>total_live_in_seconds</a:t>
            </a:r>
            <a:r>
              <a:rPr lang="en-US" dirty="0" smtClean="0">
                <a:solidFill>
                  <a:schemeClr val="tx1"/>
                </a:solidFill>
              </a:rPr>
              <a:t>}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TTL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reports the time remaining before the key expires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TTL</a:t>
            </a:r>
            <a:r>
              <a:rPr lang="en-US" sz="1600" dirty="0" smtClean="0">
                <a:solidFill>
                  <a:schemeClr val="tx1"/>
                </a:solidFill>
              </a:rPr>
              <a:t> {</a:t>
            </a:r>
            <a:r>
              <a:rPr lang="en-US" sz="1600" dirty="0" smtClean="0">
                <a:solidFill>
                  <a:srgbClr val="0070C0"/>
                </a:solidFill>
              </a:rPr>
              <a:t>key</a:t>
            </a:r>
            <a:r>
              <a:rPr lang="en-US" sz="1600" dirty="0" smtClean="0">
                <a:solidFill>
                  <a:schemeClr val="tx1"/>
                </a:solidFill>
              </a:rPr>
              <a:t>}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4221088"/>
            <a:ext cx="64484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1434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Data Structure: List</a:t>
            </a:r>
            <a:endParaRPr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59526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One of the distinguishing features of </a:t>
            </a:r>
            <a:r>
              <a:rPr lang="en-US" dirty="0" err="1">
                <a:solidFill>
                  <a:schemeClr val="tx1"/>
                </a:solidFill>
              </a:rPr>
              <a:t>Redis</a:t>
            </a:r>
            <a:r>
              <a:rPr lang="en-US" dirty="0">
                <a:solidFill>
                  <a:schemeClr val="tx1"/>
                </a:solidFill>
              </a:rPr>
              <a:t> is that the values of a key can be </a:t>
            </a:r>
            <a:r>
              <a:rPr lang="en-US" dirty="0">
                <a:solidFill>
                  <a:srgbClr val="FFC000"/>
                </a:solidFill>
              </a:rPr>
              <a:t>data-structures</a:t>
            </a:r>
            <a:r>
              <a:rPr lang="en-US" dirty="0">
                <a:solidFill>
                  <a:schemeClr val="tx1"/>
                </a:solidFill>
              </a:rPr>
              <a:t>, rather than just </a:t>
            </a:r>
            <a:r>
              <a:rPr lang="en-US" dirty="0" smtClean="0">
                <a:solidFill>
                  <a:schemeClr val="tx1"/>
                </a:solidFill>
              </a:rPr>
              <a:t>values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Following commands pertain to </a:t>
            </a:r>
            <a:r>
              <a:rPr lang="en-US" dirty="0" smtClean="0">
                <a:solidFill>
                  <a:srgbClr val="FF0000"/>
                </a:solidFill>
              </a:rPr>
              <a:t>List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RPUSH, LPUSH, LLEN, LRANGE, LTRIM, LINDEX, LSET, LREM, LPOP, RPOP, BLPOP, BRPOP, RPOPLPUSH &amp; SORT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3933056"/>
            <a:ext cx="64484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1540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Redis</a:t>
            </a:r>
            <a:r>
              <a:rPr lang="en-US" dirty="0"/>
              <a:t> Data Structure: Set</a:t>
            </a:r>
            <a:endParaRPr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595263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are similar to lists, except each element can occur only once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Following commands pertain to </a:t>
            </a:r>
            <a:r>
              <a:rPr lang="en-US" dirty="0" smtClean="0">
                <a:solidFill>
                  <a:srgbClr val="FF0000"/>
                </a:solidFill>
              </a:rPr>
              <a:t>Set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SADD, SREM, SPOP, SMOVE, SCARD, SISMEMBER, SINTER, SINTERSTORE, SUNION, SUNIONSTORE, SDIFF, SDIFFSTORE, SMEMBERS, SRANDMEMBER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3717032"/>
            <a:ext cx="64484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292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Redis</a:t>
            </a:r>
            <a:r>
              <a:rPr lang="en-US" dirty="0"/>
              <a:t> Data Structure: Hash</a:t>
            </a:r>
            <a:endParaRPr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59526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Using a </a:t>
            </a:r>
            <a:r>
              <a:rPr lang="en-US" dirty="0" smtClean="0">
                <a:solidFill>
                  <a:srgbClr val="FF0000"/>
                </a:solidFill>
              </a:rPr>
              <a:t>Hash</a:t>
            </a:r>
            <a:r>
              <a:rPr lang="en-US" dirty="0">
                <a:solidFill>
                  <a:schemeClr val="tx1"/>
                </a:solidFill>
              </a:rPr>
              <a:t>, you can assign values to fields in each key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Following commands pertain to </a:t>
            </a:r>
            <a:r>
              <a:rPr lang="en-US" dirty="0" smtClean="0">
                <a:solidFill>
                  <a:srgbClr val="FF0000"/>
                </a:solidFill>
              </a:rPr>
              <a:t>Hash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HSET, HGET, HSETNX, HMSET, HMGET, HINCRBY, HEXISTS, HDEL, HLEN, HKEYS, HVALS, HGETALL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3645024"/>
            <a:ext cx="64484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9001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Training Session Document, Source code &amp; Training Video (4/6)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143672" y="1934522"/>
            <a:ext cx="6048672" cy="448072"/>
          </a:xfrm>
        </p:spPr>
        <p:txBody>
          <a:bodyPr>
            <a:noAutofit/>
          </a:bodyPr>
          <a:lstStyle/>
          <a:p>
            <a:r>
              <a:rPr lang="en-US" sz="2800" dirty="0"/>
              <a:t>https://www.youtube.com/watch?v=AjEG65JTKKU</a:t>
            </a:r>
            <a:endParaRPr sz="2800" dirty="0"/>
          </a:p>
        </p:txBody>
      </p:sp>
      <p:pic>
        <p:nvPicPr>
          <p:cNvPr id="8" name="Picture 4" descr="http://upload.wikimedia.org/wikipedia/commons/thumb/4/40/Youtube_icon.svg/256px-Youtube_ico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839722"/>
            <a:ext cx="1085744" cy="108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crypted-tbn3.gstatic.com/images?q=tbn:ANd9GcTFPSuMHHKekso92wigCqSU6YehSje5aNQFaYw6SBaTaIv_Uvc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3524595"/>
            <a:ext cx="3744416" cy="101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3"/>
          <p:cNvSpPr txBox="1">
            <a:spLocks/>
          </p:cNvSpPr>
          <p:nvPr/>
        </p:nvSpPr>
        <p:spPr>
          <a:xfrm>
            <a:off x="3143672" y="4725144"/>
            <a:ext cx="6048672" cy="4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http://www.slideshare.net/erhwenkuo/04-integrate-entityframework</a:t>
            </a:r>
          </a:p>
        </p:txBody>
      </p:sp>
    </p:spTree>
    <p:extLst>
      <p:ext uri="{BB962C8B-B14F-4D97-AF65-F5344CB8AC3E}">
        <p14:creationId xmlns:p14="http://schemas.microsoft.com/office/powerpoint/2010/main" val="300598162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Redis</a:t>
            </a:r>
            <a:r>
              <a:rPr lang="en-US" dirty="0"/>
              <a:t> </a:t>
            </a:r>
            <a:r>
              <a:rPr lang="en-US" dirty="0" smtClean="0"/>
              <a:t>Commands</a:t>
            </a:r>
            <a:endParaRPr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595263"/>
          </a:xfrm>
        </p:spPr>
        <p:txBody>
          <a:bodyPr>
            <a:no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Redis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All Commands: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http://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redis.io/commands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2924944"/>
            <a:ext cx="5580683" cy="3685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79" y="2420888"/>
            <a:ext cx="6012731" cy="301591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7368" y="3789040"/>
            <a:ext cx="1008112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19944" y="3356992"/>
            <a:ext cx="4499992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ular Callout 9"/>
          <p:cNvSpPr/>
          <p:nvPr/>
        </p:nvSpPr>
        <p:spPr>
          <a:xfrm>
            <a:off x="3791744" y="4166390"/>
            <a:ext cx="2104118" cy="1190926"/>
          </a:xfrm>
          <a:prstGeom prst="wedgeRectCallout">
            <a:avLst>
              <a:gd name="adj1" fmla="val -27768"/>
              <a:gd name="adj2" fmla="val -93481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Different data structures that </a:t>
            </a:r>
            <a:r>
              <a:rPr lang="en-US" sz="1600" dirty="0" err="1" smtClean="0">
                <a:solidFill>
                  <a:srgbClr val="FF0000"/>
                </a:solidFill>
              </a:rPr>
              <a:t>Redis</a:t>
            </a:r>
            <a:r>
              <a:rPr lang="en-US" sz="1600" dirty="0" smtClean="0">
                <a:solidFill>
                  <a:schemeClr val="tx1"/>
                </a:solidFill>
              </a:rPr>
              <a:t> support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695400" y="5589240"/>
            <a:ext cx="2104118" cy="1190926"/>
          </a:xfrm>
          <a:prstGeom prst="wedgeRectCallout">
            <a:avLst>
              <a:gd name="adj1" fmla="val -43006"/>
              <a:gd name="adj2" fmla="val -164279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FF0000"/>
                </a:solidFill>
              </a:rPr>
              <a:t>Redis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command for specific data structure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12" name="Elbow Connector 11"/>
          <p:cNvCxnSpPr/>
          <p:nvPr/>
        </p:nvCxnSpPr>
        <p:spPr>
          <a:xfrm>
            <a:off x="1415480" y="4005064"/>
            <a:ext cx="5256584" cy="2088232"/>
          </a:xfrm>
          <a:prstGeom prst="bentConnector3">
            <a:avLst>
              <a:gd name="adj1" fmla="val 3102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1261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684568" cy="2743200"/>
          </a:xfrm>
        </p:spPr>
        <p:txBody>
          <a:bodyPr/>
          <a:lstStyle/>
          <a:p>
            <a:r>
              <a:rPr lang="en-US" dirty="0"/>
              <a:t>Developing </a:t>
            </a:r>
            <a:r>
              <a:rPr lang="en-US" dirty="0" err="1"/>
              <a:t>Asp.Net</a:t>
            </a:r>
            <a:r>
              <a:rPr lang="en-US" dirty="0"/>
              <a:t> </a:t>
            </a:r>
            <a:r>
              <a:rPr lang="en-US" dirty="0" smtClean="0"/>
              <a:t>C# with </a:t>
            </a:r>
            <a:r>
              <a:rPr lang="en-US" dirty="0" err="1">
                <a:solidFill>
                  <a:srgbClr val="FF0000"/>
                </a:solidFill>
              </a:rPr>
              <a:t>Redis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4549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Setup – </a:t>
            </a:r>
            <a:r>
              <a:rPr lang="en-US" dirty="0" err="1" smtClean="0"/>
              <a:t>Redis</a:t>
            </a:r>
            <a:r>
              <a:rPr lang="en-US" dirty="0" smtClean="0"/>
              <a:t> C# Client</a:t>
            </a:r>
            <a:endParaRPr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24000" y="1938536"/>
            <a:ext cx="5940152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dirty="0" err="1" smtClean="0"/>
              <a:t>NuGet</a:t>
            </a:r>
            <a:r>
              <a:rPr lang="en-US" dirty="0" smtClean="0"/>
              <a:t> to search “</a:t>
            </a:r>
            <a:r>
              <a:rPr lang="en-US" b="1" dirty="0" err="1" smtClean="0">
                <a:solidFill>
                  <a:srgbClr val="FF0000"/>
                </a:solidFill>
              </a:rPr>
              <a:t>StackExchange.Redis</a:t>
            </a:r>
            <a:r>
              <a:rPr lang="en-US" dirty="0" smtClean="0"/>
              <a:t>” (C# </a:t>
            </a:r>
            <a:r>
              <a:rPr lang="en-US" dirty="0" err="1" smtClean="0"/>
              <a:t>redis</a:t>
            </a:r>
            <a:r>
              <a:rPr lang="en-US" dirty="0" smtClean="0"/>
              <a:t> client)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 “Install”</a:t>
            </a:r>
          </a:p>
          <a:p>
            <a:pPr marL="82296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7959334" y="4267944"/>
            <a:ext cx="720080" cy="1177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290" y="3193404"/>
            <a:ext cx="5913530" cy="33263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80404" y="3645024"/>
            <a:ext cx="2183547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928" y="2871689"/>
            <a:ext cx="28194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859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Setup – </a:t>
            </a:r>
            <a:r>
              <a:rPr lang="en-US" dirty="0" err="1" smtClean="0"/>
              <a:t>Redis</a:t>
            </a:r>
            <a:r>
              <a:rPr lang="en-US" dirty="0" smtClean="0"/>
              <a:t> Desktop Manger</a:t>
            </a:r>
            <a:endParaRPr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24000" y="1938536"/>
            <a:ext cx="5940152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Download “</a:t>
            </a:r>
            <a:r>
              <a:rPr lang="en-US" dirty="0" err="1" smtClean="0"/>
              <a:t>Redis</a:t>
            </a:r>
            <a:r>
              <a:rPr lang="en-US" dirty="0" smtClean="0"/>
              <a:t> Desktop Manager”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github.com/uglide/RedisDesktopManager/releases/download/0.7.6/redis-desktop-manager-0.7.6.15.exe</a:t>
            </a:r>
            <a:endParaRPr lang="en-US" dirty="0" smtClean="0"/>
          </a:p>
          <a:p>
            <a:pPr marL="822960" lvl="1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 “Install”</a:t>
            </a:r>
          </a:p>
          <a:p>
            <a:pPr marL="82296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1026" name="Picture 2" descr="http://redisdesktop.com/img/features/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077" y="3715827"/>
            <a:ext cx="4698268" cy="290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5884" y="4283797"/>
            <a:ext cx="79057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0825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in Practice#1 – </a:t>
            </a:r>
            <a:r>
              <a:rPr lang="en-US" dirty="0" err="1" smtClean="0"/>
              <a:t>WebApi</a:t>
            </a:r>
            <a:r>
              <a:rPr lang="en-US" dirty="0" smtClean="0"/>
              <a:t> Call Counts by Day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27037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Potential for massive amounts of simple writes / reads</a:t>
            </a:r>
          </a:p>
          <a:p>
            <a:r>
              <a:rPr lang="en-US" sz="2400" dirty="0" smtClean="0"/>
              <a:t>Valuable data, but not mission critical</a:t>
            </a:r>
          </a:p>
          <a:p>
            <a:r>
              <a:rPr lang="en-US" sz="2400" dirty="0" smtClean="0"/>
              <a:t>Lots of row contention in SQL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7468961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Redis</a:t>
            </a:r>
            <a:r>
              <a:rPr lang="en-US" dirty="0"/>
              <a:t> in Practice#1 – </a:t>
            </a:r>
            <a:r>
              <a:rPr lang="en-US" dirty="0" err="1"/>
              <a:t>WebApi</a:t>
            </a:r>
            <a:r>
              <a:rPr lang="en-US" dirty="0"/>
              <a:t> Call Counts by Day</a:t>
            </a:r>
            <a:endParaRPr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1978026"/>
            <a:ext cx="9324528" cy="27541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What</a:t>
            </a:r>
            <a:r>
              <a:rPr lang="en-US" dirty="0" smtClean="0"/>
              <a:t>: Records Web API POST/PUT/GET/DELETE events</a:t>
            </a:r>
          </a:p>
          <a:p>
            <a:pPr lvl="1"/>
            <a:r>
              <a:rPr lang="en-US" sz="2000" i="1" dirty="0" smtClean="0">
                <a:solidFill>
                  <a:srgbClr val="92D050"/>
                </a:solidFill>
              </a:rPr>
              <a:t>{Url: “/</a:t>
            </a:r>
            <a:r>
              <a:rPr lang="en-US" sz="2000" i="1" dirty="0" err="1" smtClean="0">
                <a:solidFill>
                  <a:srgbClr val="92D050"/>
                </a:solidFill>
              </a:rPr>
              <a:t>api</a:t>
            </a:r>
            <a:r>
              <a:rPr lang="en-US" sz="2000" i="1" dirty="0" smtClean="0">
                <a:solidFill>
                  <a:srgbClr val="92D050"/>
                </a:solidFill>
              </a:rPr>
              <a:t>/Employees” , Method: “post” }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When</a:t>
            </a:r>
            <a:r>
              <a:rPr lang="en-US" dirty="0" smtClean="0"/>
              <a:t>: Records When Web API events occurred</a:t>
            </a:r>
          </a:p>
          <a:p>
            <a:pPr lvl="1"/>
            <a:r>
              <a:rPr lang="en-US" sz="2000" i="1" dirty="0" smtClean="0">
                <a:solidFill>
                  <a:srgbClr val="92D050"/>
                </a:solidFill>
              </a:rPr>
              <a:t>{</a:t>
            </a:r>
            <a:r>
              <a:rPr lang="en-US" sz="2000" i="1" dirty="0" err="1" smtClean="0">
                <a:solidFill>
                  <a:srgbClr val="92D050"/>
                </a:solidFill>
              </a:rPr>
              <a:t>EventDate</a:t>
            </a:r>
            <a:r>
              <a:rPr lang="en-US" sz="2000" i="1" dirty="0" smtClean="0">
                <a:solidFill>
                  <a:srgbClr val="92D050"/>
                </a:solidFill>
              </a:rPr>
              <a:t>: 2014/12/22 10:00:00}</a:t>
            </a:r>
          </a:p>
          <a:p>
            <a:r>
              <a:rPr lang="en-US" i="1" dirty="0" smtClean="0">
                <a:solidFill>
                  <a:srgbClr val="FF6699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Where</a:t>
            </a:r>
            <a:r>
              <a:rPr lang="en-US" dirty="0" smtClean="0"/>
              <a:t>: Records Which Web API Provider</a:t>
            </a:r>
          </a:p>
          <a:p>
            <a:pPr lvl="1"/>
            <a:r>
              <a:rPr lang="en-US" sz="2000" i="1" dirty="0" smtClean="0">
                <a:solidFill>
                  <a:srgbClr val="92D050"/>
                </a:solidFill>
              </a:rPr>
              <a:t>{Host: “server01”}</a:t>
            </a:r>
            <a:endParaRPr lang="en-US" sz="2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1330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Redis</a:t>
            </a:r>
            <a:r>
              <a:rPr lang="en-US" dirty="0"/>
              <a:t> in Practice#1 – </a:t>
            </a:r>
            <a:r>
              <a:rPr lang="en-US" dirty="0" err="1"/>
              <a:t>WebApi</a:t>
            </a:r>
            <a:r>
              <a:rPr lang="en-US" dirty="0"/>
              <a:t> Call Counts by Day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1155919" y="3228044"/>
            <a:ext cx="558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webapi_call_count_by_day:yyyy-mm-dd:server01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07342" y="3204448"/>
            <a:ext cx="175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employees:post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760296" y="3228044"/>
            <a:ext cx="76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1024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76400" y="1772816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Redis</a:t>
            </a:r>
            <a:r>
              <a:rPr lang="en-US" sz="2000" dirty="0" smtClean="0"/>
              <a:t>: </a:t>
            </a:r>
            <a:r>
              <a:rPr lang="en-US" sz="2000" dirty="0" smtClean="0">
                <a:solidFill>
                  <a:srgbClr val="00B0F0"/>
                </a:solidFill>
              </a:rPr>
              <a:t>Hash</a:t>
            </a:r>
            <a:r>
              <a:rPr lang="en-US" sz="2000" dirty="0" smtClean="0"/>
              <a:t> data structure:</a:t>
            </a:r>
            <a:endParaRPr lang="en-US" sz="2000" dirty="0"/>
          </a:p>
        </p:txBody>
      </p:sp>
      <p:sp>
        <p:nvSpPr>
          <p:cNvPr id="13" name="Left Brace 12"/>
          <p:cNvSpPr/>
          <p:nvPr/>
        </p:nvSpPr>
        <p:spPr>
          <a:xfrm rot="5400000">
            <a:off x="3435431" y="892219"/>
            <a:ext cx="260920" cy="4732870"/>
          </a:xfrm>
          <a:prstGeom prst="leftBrace">
            <a:avLst>
              <a:gd name="adj1" fmla="val 8333"/>
              <a:gd name="adj2" fmla="val 485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5400000">
            <a:off x="8947858" y="2856597"/>
            <a:ext cx="260920" cy="8041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5400000">
            <a:off x="7027431" y="2352541"/>
            <a:ext cx="260920" cy="18122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311160" y="2675455"/>
            <a:ext cx="327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{</a:t>
            </a:r>
            <a:r>
              <a:rPr lang="en-US" dirty="0" err="1" smtClean="0">
                <a:solidFill>
                  <a:srgbClr val="00B0F0"/>
                </a:solidFill>
              </a:rPr>
              <a:t>MetricName</a:t>
            </a:r>
            <a:r>
              <a:rPr lang="en-US" dirty="0" smtClean="0"/>
              <a:t>}:{</a:t>
            </a:r>
            <a:r>
              <a:rPr lang="en-US" dirty="0" smtClean="0">
                <a:solidFill>
                  <a:srgbClr val="FFC000"/>
                </a:solidFill>
              </a:rPr>
              <a:t>When</a:t>
            </a:r>
            <a:r>
              <a:rPr lang="en-US" dirty="0" smtClean="0"/>
              <a:t>}:{</a:t>
            </a:r>
            <a:r>
              <a:rPr lang="en-US" dirty="0" smtClean="0">
                <a:solidFill>
                  <a:srgbClr val="FFC000"/>
                </a:solidFill>
              </a:rPr>
              <a:t>Where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42056" y="2675455"/>
            <a:ext cx="93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{</a:t>
            </a:r>
            <a:r>
              <a:rPr lang="en-US" dirty="0" smtClean="0">
                <a:solidFill>
                  <a:srgbClr val="FFC000"/>
                </a:solidFill>
              </a:rPr>
              <a:t>What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035534" y="2132856"/>
            <a:ext cx="2092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Something we want to know (</a:t>
            </a:r>
            <a:r>
              <a:rPr lang="en-US" dirty="0" smtClean="0">
                <a:solidFill>
                  <a:srgbClr val="FFC000"/>
                </a:solidFill>
              </a:rPr>
              <a:t>Counter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3287688" y="3737227"/>
            <a:ext cx="922061" cy="37606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tx1"/>
                </a:solidFill>
              </a:rPr>
              <a:t>Key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8472264" y="3737227"/>
            <a:ext cx="1355593" cy="37606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HashValue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667382" y="3737227"/>
            <a:ext cx="1156709" cy="37606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HashKey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724" y="4405584"/>
            <a:ext cx="75914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4253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Redis</a:t>
            </a:r>
            <a:r>
              <a:rPr lang="en-US" dirty="0"/>
              <a:t> in Practice#1 – </a:t>
            </a:r>
            <a:r>
              <a:rPr lang="en-US" dirty="0" err="1"/>
              <a:t>WebApi</a:t>
            </a:r>
            <a:r>
              <a:rPr lang="en-US" dirty="0"/>
              <a:t> Call Counts by Day</a:t>
            </a:r>
            <a:endParaRPr dirty="0"/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1524000" y="2060849"/>
            <a:ext cx="7254869" cy="461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 a new C# class “</a:t>
            </a:r>
            <a:r>
              <a:rPr lang="en-US" dirty="0" err="1" smtClean="0">
                <a:solidFill>
                  <a:srgbClr val="FF0000"/>
                </a:solidFill>
              </a:rPr>
              <a:t>RedisConnHelper.cs</a:t>
            </a:r>
            <a:r>
              <a:rPr lang="en-US" dirty="0" smtClean="0"/>
              <a:t>” to get </a:t>
            </a:r>
            <a:r>
              <a:rPr lang="en-US" dirty="0" err="1" smtClean="0"/>
              <a:t>redis</a:t>
            </a:r>
            <a:r>
              <a:rPr lang="en-US" dirty="0" smtClean="0"/>
              <a:t> connection object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 a new C# POCO class “</a:t>
            </a:r>
            <a:r>
              <a:rPr lang="en-US" dirty="0" err="1" smtClean="0">
                <a:solidFill>
                  <a:srgbClr val="FF0000"/>
                </a:solidFill>
              </a:rPr>
              <a:t>Employee.cs</a:t>
            </a:r>
            <a:r>
              <a:rPr lang="en-US" dirty="0" smtClean="0"/>
              <a:t>” as domain model entity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Modify “</a:t>
            </a:r>
            <a:r>
              <a:rPr lang="en-US" dirty="0" smtClean="0">
                <a:solidFill>
                  <a:srgbClr val="FFC000"/>
                </a:solidFill>
              </a:rPr>
              <a:t>EF6DbContext.cs</a:t>
            </a:r>
            <a:r>
              <a:rPr lang="en-US" dirty="0" smtClean="0"/>
              <a:t>” include EF6 ORM support for “</a:t>
            </a:r>
            <a:r>
              <a:rPr lang="en-US" dirty="0" err="1" smtClean="0">
                <a:solidFill>
                  <a:srgbClr val="FF0000"/>
                </a:solidFill>
              </a:rPr>
              <a:t>Employee.cs</a:t>
            </a:r>
            <a:r>
              <a:rPr lang="en-US" dirty="0" smtClean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Execute “Add-Migration </a:t>
            </a:r>
            <a:r>
              <a:rPr lang="en-US" dirty="0" err="1" smtClean="0"/>
              <a:t>AddEmployee</a:t>
            </a:r>
            <a:r>
              <a:rPr lang="en-US" dirty="0" smtClean="0"/>
              <a:t>” and “Update-Database” in “Package Manager Console”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new web </a:t>
            </a:r>
            <a:r>
              <a:rPr lang="en-US" dirty="0" err="1" smtClean="0"/>
              <a:t>api</a:t>
            </a:r>
            <a:r>
              <a:rPr lang="en-US" dirty="0" smtClean="0"/>
              <a:t> controller named “</a:t>
            </a:r>
            <a:r>
              <a:rPr lang="en-US" dirty="0" err="1" smtClean="0">
                <a:solidFill>
                  <a:srgbClr val="FF0000"/>
                </a:solidFill>
              </a:rPr>
              <a:t>EmployeesControllers.cs</a:t>
            </a:r>
            <a:r>
              <a:rPr lang="en-US" dirty="0" smtClean="0"/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2039923"/>
            <a:ext cx="3384376" cy="168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1008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Redis</a:t>
            </a:r>
            <a:r>
              <a:rPr lang="en-US" dirty="0"/>
              <a:t> in Practice#1 – </a:t>
            </a:r>
            <a:r>
              <a:rPr lang="en-US" dirty="0" err="1"/>
              <a:t>WebApi</a:t>
            </a:r>
            <a:r>
              <a:rPr lang="en-US" dirty="0"/>
              <a:t> Call Counts by </a:t>
            </a:r>
            <a:r>
              <a:rPr lang="en-US" dirty="0" smtClean="0"/>
              <a:t>Day (</a:t>
            </a:r>
            <a:r>
              <a:rPr lang="en-US" dirty="0" err="1" smtClean="0">
                <a:solidFill>
                  <a:srgbClr val="FFC000"/>
                </a:solidFill>
              </a:rPr>
              <a:t>EmployeesController</a:t>
            </a:r>
            <a:r>
              <a:rPr lang="en-US" dirty="0" smtClean="0"/>
              <a:t>)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" y="1677392"/>
            <a:ext cx="5939815" cy="8948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46" y="2624900"/>
            <a:ext cx="7430930" cy="42330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691" y="3881905"/>
            <a:ext cx="3633137" cy="509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1296" y="4581128"/>
            <a:ext cx="3401727" cy="509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1296" y="5259586"/>
            <a:ext cx="3540573" cy="5091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2691" y="6059525"/>
            <a:ext cx="4095957" cy="4165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5910" y="1649056"/>
            <a:ext cx="4370082" cy="19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4822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Redis</a:t>
            </a:r>
            <a:r>
              <a:rPr lang="en-US" dirty="0"/>
              <a:t> in Practice#1 – </a:t>
            </a:r>
            <a:r>
              <a:rPr lang="en-US" dirty="0" err="1"/>
              <a:t>WebApi</a:t>
            </a:r>
            <a:r>
              <a:rPr lang="en-US" dirty="0"/>
              <a:t> Call Counts by Day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3861048"/>
            <a:ext cx="9208337" cy="2520280"/>
          </a:xfrm>
          <a:prstGeom prst="rect">
            <a:avLst/>
          </a:prstGeom>
        </p:spPr>
      </p:pic>
      <p:sp>
        <p:nvSpPr>
          <p:cNvPr id="22" name="Content Placeholder 3"/>
          <p:cNvSpPr txBox="1">
            <a:spLocks/>
          </p:cNvSpPr>
          <p:nvPr/>
        </p:nvSpPr>
        <p:spPr>
          <a:xfrm>
            <a:off x="1524000" y="2060849"/>
            <a:ext cx="8532440" cy="461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Hit “</a:t>
            </a:r>
            <a:r>
              <a:rPr lang="en-US" dirty="0" smtClean="0">
                <a:solidFill>
                  <a:srgbClr val="0070C0"/>
                </a:solidFill>
              </a:rPr>
              <a:t>F5</a:t>
            </a:r>
            <a:r>
              <a:rPr lang="en-US" dirty="0" smtClean="0"/>
              <a:t>” to run “</a:t>
            </a:r>
            <a:r>
              <a:rPr lang="en-US" dirty="0" err="1" smtClean="0">
                <a:solidFill>
                  <a:srgbClr val="FF0000"/>
                </a:solidFill>
              </a:rPr>
              <a:t>PracticalCoding.Web</a:t>
            </a:r>
            <a:r>
              <a:rPr lang="en-US" dirty="0" smtClean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“</a:t>
            </a:r>
            <a:r>
              <a:rPr lang="en-US" dirty="0" smtClean="0">
                <a:solidFill>
                  <a:srgbClr val="0070C0"/>
                </a:solidFill>
              </a:rPr>
              <a:t>Fiddler2</a:t>
            </a:r>
            <a:r>
              <a:rPr lang="en-US" dirty="0" smtClean="0"/>
              <a:t>” to test below Web APIs (“/</a:t>
            </a:r>
            <a:r>
              <a:rPr lang="en-US" dirty="0" err="1" smtClean="0"/>
              <a:t>api</a:t>
            </a:r>
            <a:r>
              <a:rPr lang="en-US" dirty="0" smtClean="0"/>
              <a:t>/Employees”)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“</a:t>
            </a:r>
            <a:r>
              <a:rPr lang="en-US" dirty="0" err="1" smtClean="0">
                <a:solidFill>
                  <a:srgbClr val="0070C0"/>
                </a:solidFill>
              </a:rPr>
              <a:t>Redis</a:t>
            </a:r>
            <a:r>
              <a:rPr lang="en-US" dirty="0" smtClean="0">
                <a:solidFill>
                  <a:srgbClr val="0070C0"/>
                </a:solidFill>
              </a:rPr>
              <a:t> Desktop Manger</a:t>
            </a:r>
            <a:r>
              <a:rPr lang="en-US" dirty="0" smtClean="0"/>
              <a:t>” to see the </a:t>
            </a:r>
            <a:r>
              <a:rPr lang="en-US" dirty="0" smtClean="0">
                <a:solidFill>
                  <a:srgbClr val="FFC000"/>
                </a:solidFill>
              </a:rPr>
              <a:t>Metric</a:t>
            </a:r>
            <a:r>
              <a:rPr lang="en-US" dirty="0" smtClean="0"/>
              <a:t> result</a:t>
            </a:r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1523999" y="1684784"/>
            <a:ext cx="1547665" cy="3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35543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StackOverflow</a:t>
            </a:r>
            <a:r>
              <a:rPr lang="en-US" sz="2400" dirty="0" smtClean="0"/>
              <a:t> Architecture</a:t>
            </a:r>
          </a:p>
          <a:p>
            <a:r>
              <a:rPr lang="en-US" sz="2400" dirty="0" err="1" smtClean="0"/>
              <a:t>Redis</a:t>
            </a:r>
            <a:r>
              <a:rPr lang="en-US" sz="2400" dirty="0" smtClean="0"/>
              <a:t> Overview</a:t>
            </a:r>
            <a:endParaRPr sz="2400" dirty="0"/>
          </a:p>
          <a:p>
            <a:r>
              <a:rPr lang="en-US" sz="2400" dirty="0" smtClean="0"/>
              <a:t>Developing </a:t>
            </a:r>
            <a:r>
              <a:rPr lang="en-US" sz="2400" dirty="0" err="1" smtClean="0"/>
              <a:t>Asp.Net</a:t>
            </a:r>
            <a:r>
              <a:rPr lang="en-US" sz="2400" dirty="0" smtClean="0"/>
              <a:t> C# with </a:t>
            </a:r>
            <a:r>
              <a:rPr lang="en-US" sz="2400" dirty="0" err="1" smtClean="0"/>
              <a:t>Redis</a:t>
            </a:r>
            <a:endParaRPr dirty="0" smtClean="0">
              <a:solidFill>
                <a:srgbClr val="FF0000"/>
              </a:solidFill>
            </a:endParaRPr>
          </a:p>
          <a:p>
            <a:r>
              <a:rPr lang="en-US" sz="2400" dirty="0" err="1" smtClean="0"/>
              <a:t>Highchart</a:t>
            </a:r>
            <a:r>
              <a:rPr lang="en-US" sz="2400" dirty="0" smtClean="0"/>
              <a:t> </a:t>
            </a:r>
            <a:r>
              <a:rPr lang="en-US" sz="2400" dirty="0"/>
              <a:t>, </a:t>
            </a:r>
            <a:r>
              <a:rPr lang="en-US" sz="2400" dirty="0" err="1"/>
              <a:t>AngularJS</a:t>
            </a:r>
            <a:r>
              <a:rPr lang="en-US" sz="2400" dirty="0"/>
              <a:t>  </a:t>
            </a:r>
            <a:r>
              <a:rPr lang="en-US" sz="2400" dirty="0" smtClean="0"/>
              <a:t>,</a:t>
            </a:r>
            <a:r>
              <a:rPr lang="en-US" sz="2400" dirty="0"/>
              <a:t>Web API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, </a:t>
            </a:r>
            <a:r>
              <a:rPr lang="en-US" sz="2400" dirty="0"/>
              <a:t>SignalR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r>
              <a:rPr lang="en-US" sz="2400" dirty="0" smtClean="0"/>
              <a:t> , </a:t>
            </a:r>
            <a:r>
              <a:rPr lang="en-US" sz="2400" dirty="0" smtClean="0">
                <a:solidFill>
                  <a:schemeClr val="tx1"/>
                </a:solidFill>
              </a:rPr>
              <a:t>EF</a:t>
            </a:r>
            <a:r>
              <a:rPr lang="en-US" dirty="0" smtClean="0">
                <a:solidFill>
                  <a:srgbClr val="FF0000"/>
                </a:solidFill>
              </a:rPr>
              <a:t>6</a:t>
            </a:r>
            <a:r>
              <a:rPr lang="en-US" sz="2400" dirty="0" smtClean="0"/>
              <a:t> + </a:t>
            </a:r>
            <a:r>
              <a:rPr lang="en-US" sz="2400" dirty="0" err="1" smtClean="0">
                <a:solidFill>
                  <a:srgbClr val="0070C0"/>
                </a:solidFill>
              </a:rPr>
              <a:t>Redis</a:t>
            </a:r>
            <a:r>
              <a:rPr lang="en-US" sz="2400" dirty="0" smtClean="0"/>
              <a:t> Integration</a:t>
            </a:r>
            <a:endParaRPr lang="en-US" sz="2400" dirty="0"/>
          </a:p>
          <a:p>
            <a:pPr marL="0" indent="0"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56602505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in Practice#2 – </a:t>
            </a:r>
            <a:r>
              <a:rPr lang="en-US" dirty="0" err="1" smtClean="0"/>
              <a:t>Realtime</a:t>
            </a:r>
            <a:r>
              <a:rPr lang="en-US" dirty="0" smtClean="0"/>
              <a:t> Metrics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270375"/>
          </a:xfrm>
        </p:spPr>
        <p:txBody>
          <a:bodyPr>
            <a:normAutofit/>
          </a:bodyPr>
          <a:lstStyle/>
          <a:p>
            <a:r>
              <a:rPr lang="en-US" sz="2400" dirty="0"/>
              <a:t>Traditionally, metrics are performed by a batch job (running hourly, daily, etc</a:t>
            </a:r>
            <a:r>
              <a:rPr lang="en-US" sz="2400" dirty="0" smtClean="0"/>
              <a:t>.)</a:t>
            </a:r>
          </a:p>
          <a:p>
            <a:r>
              <a:rPr lang="en-US" sz="2400" dirty="0" err="1"/>
              <a:t>Redis</a:t>
            </a:r>
            <a:r>
              <a:rPr lang="en-US" sz="2400" dirty="0"/>
              <a:t> backed </a:t>
            </a:r>
            <a:r>
              <a:rPr lang="en-US" sz="2400" dirty="0">
                <a:solidFill>
                  <a:srgbClr val="FF0000"/>
                </a:solidFill>
              </a:rPr>
              <a:t>bitmaps</a:t>
            </a:r>
            <a:r>
              <a:rPr lang="en-US" sz="2400" dirty="0"/>
              <a:t> allow us to perform such calculations in </a:t>
            </a:r>
            <a:r>
              <a:rPr lang="en-US" sz="2400" dirty="0" err="1"/>
              <a:t>realtime</a:t>
            </a:r>
            <a:r>
              <a:rPr lang="en-US" sz="2400" dirty="0"/>
              <a:t> and are extremely space efficient. 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60686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on Bitmap and </a:t>
            </a:r>
            <a:r>
              <a:rPr lang="en-US" dirty="0" err="1"/>
              <a:t>Redis</a:t>
            </a:r>
            <a:r>
              <a:rPr lang="en-US" dirty="0"/>
              <a:t> Bitmaps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27037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Bitmap </a:t>
            </a:r>
            <a:r>
              <a:rPr lang="en-US" sz="2400" dirty="0"/>
              <a:t>(aka </a:t>
            </a:r>
            <a:r>
              <a:rPr lang="en-US" sz="2400" dirty="0" err="1">
                <a:solidFill>
                  <a:srgbClr val="0070C0"/>
                </a:solidFill>
              </a:rPr>
              <a:t>Bitset</a:t>
            </a:r>
            <a:r>
              <a:rPr lang="en-US" sz="2400" dirty="0" smtClean="0"/>
              <a:t>)</a:t>
            </a:r>
          </a:p>
          <a:p>
            <a:pPr lvl="1"/>
            <a:r>
              <a:rPr lang="en-US" sz="2200" dirty="0"/>
              <a:t>A Bitmap or </a:t>
            </a:r>
            <a:r>
              <a:rPr lang="en-US" sz="2200" dirty="0" err="1"/>
              <a:t>bitset</a:t>
            </a:r>
            <a:r>
              <a:rPr lang="en-US" sz="2200" dirty="0"/>
              <a:t> is an array of zeros and ones. </a:t>
            </a:r>
            <a:endParaRPr lang="en-US" sz="2200" dirty="0" smtClean="0"/>
          </a:p>
          <a:p>
            <a:pPr lvl="1"/>
            <a:r>
              <a:rPr lang="en-US" sz="2200" dirty="0"/>
              <a:t>A bit in a </a:t>
            </a:r>
            <a:r>
              <a:rPr lang="en-US" sz="2200" dirty="0" err="1"/>
              <a:t>bitset</a:t>
            </a:r>
            <a:r>
              <a:rPr lang="en-US" sz="2200" dirty="0"/>
              <a:t> can be set to either 0 or </a:t>
            </a:r>
            <a:r>
              <a:rPr lang="en-US" sz="2200" dirty="0" smtClean="0"/>
              <a:t>1</a:t>
            </a:r>
          </a:p>
          <a:p>
            <a:pPr lvl="1"/>
            <a:r>
              <a:rPr lang="en-US" sz="2200" dirty="0" err="1" smtClean="0"/>
              <a:t>Eeach</a:t>
            </a:r>
            <a:r>
              <a:rPr lang="en-US" sz="2200" dirty="0" smtClean="0"/>
              <a:t> </a:t>
            </a:r>
            <a:r>
              <a:rPr lang="en-US" sz="2200" dirty="0"/>
              <a:t>position in the array is referred to as an </a:t>
            </a:r>
            <a:r>
              <a:rPr lang="en-US" sz="2200" dirty="0" smtClean="0"/>
              <a:t>offset</a:t>
            </a:r>
          </a:p>
          <a:p>
            <a:pPr lvl="1"/>
            <a:r>
              <a:rPr lang="en-US" sz="2200" dirty="0" err="1" smtClean="0"/>
              <a:t>Redis</a:t>
            </a:r>
            <a:r>
              <a:rPr lang="en-US" sz="2200" dirty="0" smtClean="0"/>
              <a:t> support Bit Operations </a:t>
            </a:r>
            <a:r>
              <a:rPr lang="en-US" sz="2200" dirty="0"/>
              <a:t>such as logical AND, OR, </a:t>
            </a:r>
            <a:r>
              <a:rPr lang="en-US" sz="2200" dirty="0" smtClean="0"/>
              <a:t>XOR &amp; NOT</a:t>
            </a:r>
          </a:p>
          <a:p>
            <a:r>
              <a:rPr lang="en-US" sz="2400" dirty="0">
                <a:solidFill>
                  <a:srgbClr val="0070C0"/>
                </a:solidFill>
              </a:rPr>
              <a:t>Bitmaps </a:t>
            </a:r>
            <a:r>
              <a:rPr lang="en-US" sz="2400" dirty="0"/>
              <a:t>in </a:t>
            </a:r>
            <a:r>
              <a:rPr lang="en-US" sz="2400" dirty="0" err="1" smtClean="0"/>
              <a:t>Redis</a:t>
            </a:r>
            <a:endParaRPr lang="en-US" sz="2400" dirty="0" smtClean="0"/>
          </a:p>
          <a:p>
            <a:pPr lvl="1"/>
            <a:r>
              <a:rPr lang="en-US" sz="2200" dirty="0" err="1"/>
              <a:t>Redis</a:t>
            </a:r>
            <a:r>
              <a:rPr lang="en-US" sz="2200" dirty="0"/>
              <a:t> allows binary keys and binary </a:t>
            </a:r>
            <a:r>
              <a:rPr lang="en-US" sz="2200" dirty="0" smtClean="0"/>
              <a:t>values</a:t>
            </a:r>
            <a:endParaRPr lang="en-US" sz="2200" dirty="0"/>
          </a:p>
          <a:p>
            <a:pPr lvl="1"/>
            <a:r>
              <a:rPr lang="en-US" sz="2200" dirty="0"/>
              <a:t>The </a:t>
            </a:r>
            <a:r>
              <a:rPr lang="en-US" sz="2200" dirty="0" err="1">
                <a:solidFill>
                  <a:srgbClr val="FFC000"/>
                </a:solidFill>
              </a:rPr>
              <a:t>setbit</a:t>
            </a:r>
            <a:r>
              <a:rPr lang="en-US" sz="2200" dirty="0">
                <a:solidFill>
                  <a:srgbClr val="FFC000"/>
                </a:solidFill>
              </a:rPr>
              <a:t>(key, offset, value) </a:t>
            </a:r>
            <a:r>
              <a:rPr lang="en-US" sz="2200" dirty="0"/>
              <a:t>operation, which takes O(1) time, sets the value of a bit to 0 or 1 at the specified offset for a given key.</a:t>
            </a:r>
          </a:p>
          <a:p>
            <a:pPr lvl="1"/>
            <a:endParaRPr lang="en-US" sz="22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The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setbit(key, offset, value)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operation, which takes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O(1)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time, sets the value of a bit to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or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at the specified offset for a given key.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6350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Count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27037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The </a:t>
            </a:r>
            <a:r>
              <a:rPr lang="en-US" sz="2400" b="1" dirty="0">
                <a:solidFill>
                  <a:srgbClr val="0070C0"/>
                </a:solidFill>
              </a:rPr>
              <a:t>population count </a:t>
            </a:r>
            <a:r>
              <a:rPr lang="en-US" sz="2400" dirty="0">
                <a:solidFill>
                  <a:schemeClr val="tx1"/>
                </a:solidFill>
              </a:rPr>
              <a:t>of a Bitmap is the </a:t>
            </a:r>
            <a:r>
              <a:rPr lang="en-US" sz="2400" dirty="0" smtClean="0">
                <a:solidFill>
                  <a:schemeClr val="tx1"/>
                </a:solidFill>
              </a:rPr>
              <a:t>total number </a:t>
            </a:r>
            <a:r>
              <a:rPr lang="en-US" sz="2400" dirty="0">
                <a:solidFill>
                  <a:schemeClr val="tx1"/>
                </a:solidFill>
              </a:rPr>
              <a:t>of bits set to 1. 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The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setbit(key, offset, value)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operation, which takes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O(1)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time, sets the value of a bit to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or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at the specified offset for a given key.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ttp://spoolblog.files.wordpress.com/2011/11/bitmap_population_count.png?w=5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3140968"/>
            <a:ext cx="5334000" cy="228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9313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Simple Example</a:t>
            </a:r>
            <a:r>
              <a:rPr lang="en-US" dirty="0"/>
              <a:t>: Daily Active Users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27037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Purpose: To count unique users that logged in </a:t>
            </a:r>
            <a:r>
              <a:rPr lang="en-US" sz="2400" dirty="0" smtClean="0">
                <a:solidFill>
                  <a:schemeClr val="tx1"/>
                </a:solidFill>
              </a:rPr>
              <a:t>today</a:t>
            </a:r>
          </a:p>
          <a:p>
            <a:r>
              <a:rPr lang="en-US" sz="2400" dirty="0" err="1" smtClean="0">
                <a:solidFill>
                  <a:schemeClr val="tx1"/>
                </a:solidFill>
              </a:rPr>
              <a:t>HowTo</a:t>
            </a:r>
            <a:r>
              <a:rPr lang="en-US" sz="2400" dirty="0" smtClean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We </a:t>
            </a:r>
            <a:r>
              <a:rPr lang="en-US" sz="2000" dirty="0">
                <a:solidFill>
                  <a:schemeClr val="tx1"/>
                </a:solidFill>
              </a:rPr>
              <a:t>set up a bitmap where each user is identified </a:t>
            </a:r>
            <a:r>
              <a:rPr lang="en-US" sz="2000" dirty="0" smtClean="0">
                <a:solidFill>
                  <a:schemeClr val="tx1"/>
                </a:solidFill>
              </a:rPr>
              <a:t>by </a:t>
            </a:r>
            <a:r>
              <a:rPr lang="en-US" sz="2000" dirty="0">
                <a:solidFill>
                  <a:schemeClr val="tx1"/>
                </a:solidFill>
              </a:rPr>
              <a:t>an offset </a:t>
            </a:r>
            <a:r>
              <a:rPr lang="en-US" sz="2000" dirty="0" smtClean="0">
                <a:solidFill>
                  <a:schemeClr val="tx1"/>
                </a:solidFill>
              </a:rPr>
              <a:t>value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When a user visits a page or performs an action, which warrants it to be counted, set the bit to 1 at the offset representing user </a:t>
            </a:r>
            <a:r>
              <a:rPr lang="en-US" sz="2000" dirty="0" smtClean="0">
                <a:solidFill>
                  <a:schemeClr val="tx1"/>
                </a:solidFill>
              </a:rPr>
              <a:t>id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The key for the bitmap is a </a:t>
            </a:r>
            <a:r>
              <a:rPr lang="en-US" sz="2000" dirty="0">
                <a:solidFill>
                  <a:srgbClr val="FFC000"/>
                </a:solidFill>
              </a:rPr>
              <a:t>function of the name of the action </a:t>
            </a:r>
            <a:r>
              <a:rPr lang="en-US" sz="2000" dirty="0">
                <a:solidFill>
                  <a:schemeClr val="tx1"/>
                </a:solidFill>
              </a:rPr>
              <a:t>user performed and the </a:t>
            </a:r>
            <a:r>
              <a:rPr lang="en-US" sz="2000" dirty="0" smtClean="0">
                <a:solidFill>
                  <a:srgbClr val="FF0000"/>
                </a:solidFill>
              </a:rPr>
              <a:t>timestamp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Every </a:t>
            </a:r>
            <a:r>
              <a:rPr lang="en-US" sz="2000" dirty="0">
                <a:solidFill>
                  <a:schemeClr val="tx1"/>
                </a:solidFill>
              </a:rPr>
              <a:t>time a user logs in we </a:t>
            </a:r>
            <a:r>
              <a:rPr lang="en-US" sz="2000" dirty="0" smtClean="0">
                <a:solidFill>
                  <a:schemeClr val="tx1"/>
                </a:solidFill>
              </a:rPr>
              <a:t>perform:</a:t>
            </a:r>
          </a:p>
          <a:p>
            <a:pPr lvl="2"/>
            <a:r>
              <a:rPr lang="en-US" sz="2000" b="1" dirty="0" err="1" smtClean="0">
                <a:solidFill>
                  <a:srgbClr val="FFC000"/>
                </a:solidFill>
              </a:rPr>
              <a:t>redis.setbit</a:t>
            </a:r>
            <a:r>
              <a:rPr lang="en-US" sz="2000" b="1" dirty="0" smtClean="0">
                <a:solidFill>
                  <a:schemeClr val="tx1"/>
                </a:solidFill>
              </a:rPr>
              <a:t>(</a:t>
            </a:r>
            <a:r>
              <a:rPr lang="en-US" sz="2000" b="1" i="1" dirty="0" err="1" smtClean="0">
                <a:solidFill>
                  <a:srgbClr val="FF0000"/>
                </a:solidFill>
              </a:rPr>
              <a:t>daily_active_users</a:t>
            </a:r>
            <a:r>
              <a:rPr lang="en-US" sz="2000" b="1" dirty="0">
                <a:solidFill>
                  <a:schemeClr val="tx1"/>
                </a:solidFill>
              </a:rPr>
              <a:t>, </a:t>
            </a:r>
            <a:r>
              <a:rPr lang="en-US" sz="2000" b="1" dirty="0" err="1">
                <a:solidFill>
                  <a:srgbClr val="00B0F0"/>
                </a:solidFill>
              </a:rPr>
              <a:t>user_id</a:t>
            </a:r>
            <a:r>
              <a:rPr lang="en-US" sz="2000" b="1" dirty="0">
                <a:solidFill>
                  <a:schemeClr val="tx1"/>
                </a:solidFill>
              </a:rPr>
              <a:t>, </a:t>
            </a:r>
            <a:r>
              <a:rPr lang="en-US" sz="2800" b="1" dirty="0">
                <a:solidFill>
                  <a:srgbClr val="FF6699"/>
                </a:solidFill>
              </a:rPr>
              <a:t>1</a:t>
            </a:r>
            <a:r>
              <a:rPr lang="en-US" sz="20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The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setbit(key, offset, value)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operation, which takes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O(1)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time, sets the value of a bit to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or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at the specified offset for a given key.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5" name="Picture 3" descr="http://spoolblog.files.wordpress.com/2011/11/unique_users.png?w=5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4677891"/>
            <a:ext cx="3312368" cy="141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5705475"/>
            <a:ext cx="28003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6690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Simple Example</a:t>
            </a:r>
            <a:r>
              <a:rPr lang="en-US" dirty="0"/>
              <a:t>: Daily Active </a:t>
            </a:r>
            <a:r>
              <a:rPr lang="en-US" dirty="0" smtClean="0"/>
              <a:t>Users </a:t>
            </a:r>
            <a:br>
              <a:rPr lang="en-US" dirty="0" smtClean="0"/>
            </a:br>
            <a:r>
              <a:rPr lang="en-US" dirty="0" smtClean="0"/>
              <a:t>(Session_05_UnitTest.Bitmap_Test.cs)</a:t>
            </a:r>
            <a:endParaRPr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The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setbit(key, offset, value)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operation, which takes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O(1)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time, sets the value of a bit to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or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at the specified offset for a given key.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2125613"/>
            <a:ext cx="6377927" cy="4615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149" y="2197620"/>
            <a:ext cx="5366515" cy="19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0846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Simple Example</a:t>
            </a:r>
            <a:r>
              <a:rPr lang="en-US" dirty="0"/>
              <a:t>: Daily Active </a:t>
            </a:r>
            <a:r>
              <a:rPr lang="en-US" dirty="0" smtClean="0"/>
              <a:t>Users</a:t>
            </a:r>
            <a:br>
              <a:rPr lang="en-US" dirty="0" smtClean="0"/>
            </a:br>
            <a:r>
              <a:rPr lang="en-US" dirty="0"/>
              <a:t>(Session_05_UnitTest.Bitmap_Test.cs)</a:t>
            </a:r>
            <a:endParaRPr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The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setbit(key, offset, value)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operation, which takes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O(1)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time, sets the value of a bit to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or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at the specified offset for a given key.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1523999" y="1684784"/>
            <a:ext cx="1547665" cy="3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4005064"/>
            <a:ext cx="10332640" cy="7301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71664" y="4005064"/>
            <a:ext cx="3312368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0"/>
          <p:cNvSpPr/>
          <p:nvPr/>
        </p:nvSpPr>
        <p:spPr>
          <a:xfrm>
            <a:off x="1104222" y="2264218"/>
            <a:ext cx="3191578" cy="1537475"/>
          </a:xfrm>
          <a:prstGeom prst="wedgeRectCallout">
            <a:avLst>
              <a:gd name="adj1" fmla="val 66716"/>
              <a:gd name="adj2" fmla="val 6000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In my laptop, it can reach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around </a:t>
            </a:r>
            <a:r>
              <a:rPr lang="en-US" sz="2400" b="1" dirty="0" smtClean="0">
                <a:solidFill>
                  <a:srgbClr val="FF0000"/>
                </a:solidFill>
              </a:rPr>
              <a:t>400K</a:t>
            </a:r>
            <a:r>
              <a:rPr lang="en-US" sz="1600" dirty="0" smtClean="0">
                <a:solidFill>
                  <a:schemeClr val="tx1"/>
                </a:solidFill>
              </a:rPr>
              <a:t> op/s through put!! 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6108647" y="4938578"/>
            <a:ext cx="3191578" cy="1537475"/>
          </a:xfrm>
          <a:prstGeom prst="wedgeRectCallout">
            <a:avLst>
              <a:gd name="adj1" fmla="val 86717"/>
              <a:gd name="adj2" fmla="val -65675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The </a:t>
            </a:r>
            <a:r>
              <a:rPr lang="en-US" sz="2000" b="1" dirty="0" err="1" smtClean="0">
                <a:solidFill>
                  <a:srgbClr val="FFC000"/>
                </a:solidFill>
              </a:rPr>
              <a:t>BitCount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is very space efficient and also the speed is fast!!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344471" y="4375167"/>
            <a:ext cx="1098121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0274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061" y="2356566"/>
            <a:ext cx="8101132" cy="23997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Simple Example</a:t>
            </a:r>
            <a:r>
              <a:rPr lang="en-US" dirty="0"/>
              <a:t>: Daily Active </a:t>
            </a:r>
            <a:r>
              <a:rPr lang="en-US" dirty="0" smtClean="0"/>
              <a:t>Users</a:t>
            </a:r>
            <a:br>
              <a:rPr lang="en-US" dirty="0" smtClean="0"/>
            </a:br>
            <a:r>
              <a:rPr lang="en-US" dirty="0"/>
              <a:t>(Session_05_UnitTest.Bitmap_Test.cs)</a:t>
            </a:r>
            <a:endParaRPr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The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setbit(key, offset, value)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operation, which takes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O(1)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time, sets the value of a bit to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or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at the specified offset for a given key.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1523999" y="1684784"/>
            <a:ext cx="1547665" cy="3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59060" y="2357048"/>
            <a:ext cx="4624971" cy="1864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0"/>
          <p:cNvSpPr/>
          <p:nvPr/>
        </p:nvSpPr>
        <p:spPr>
          <a:xfrm>
            <a:off x="1127448" y="5232492"/>
            <a:ext cx="3191578" cy="1537475"/>
          </a:xfrm>
          <a:prstGeom prst="wedgeRectCallout">
            <a:avLst>
              <a:gd name="adj1" fmla="val 53742"/>
              <a:gd name="adj2" fmla="val -119539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In my laptop, it can reach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around </a:t>
            </a:r>
            <a:r>
              <a:rPr lang="en-US" sz="2400" b="1" dirty="0" smtClean="0">
                <a:solidFill>
                  <a:srgbClr val="FF0000"/>
                </a:solidFill>
              </a:rPr>
              <a:t>400K</a:t>
            </a:r>
            <a:r>
              <a:rPr lang="en-US" sz="1600" dirty="0" smtClean="0">
                <a:solidFill>
                  <a:schemeClr val="tx1"/>
                </a:solidFill>
              </a:rPr>
              <a:t> op/s through put!! 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8482033" y="5292063"/>
            <a:ext cx="3191578" cy="1537475"/>
          </a:xfrm>
          <a:prstGeom prst="wedgeRectCallout">
            <a:avLst>
              <a:gd name="adj1" fmla="val -21938"/>
              <a:gd name="adj2" fmla="val -9934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The </a:t>
            </a:r>
            <a:r>
              <a:rPr lang="en-US" sz="2000" b="1" dirty="0" err="1" smtClean="0">
                <a:solidFill>
                  <a:srgbClr val="FFC000"/>
                </a:solidFill>
              </a:rPr>
              <a:t>BitCount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is very space efficient and also the speed is fast!!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844128" y="4148430"/>
            <a:ext cx="971922" cy="360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498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in Practice#3 – </a:t>
            </a:r>
            <a:r>
              <a:rPr lang="en-US" dirty="0" err="1" smtClean="0"/>
              <a:t>Redis</a:t>
            </a:r>
            <a:r>
              <a:rPr lang="en-US" dirty="0" smtClean="0"/>
              <a:t> as </a:t>
            </a:r>
            <a:r>
              <a:rPr lang="en-US" dirty="0" err="1" smtClean="0"/>
              <a:t>Datastore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27037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“Memory is the new disk, disk is the new tape” – Jim Gray</a:t>
            </a:r>
          </a:p>
          <a:p>
            <a:r>
              <a:rPr lang="en-US" sz="2400" dirty="0"/>
              <a:t>Twitter Uses </a:t>
            </a:r>
            <a:r>
              <a:rPr lang="en-US" sz="2400" dirty="0" err="1"/>
              <a:t>Redis</a:t>
            </a:r>
            <a:r>
              <a:rPr lang="en-US" sz="2400" dirty="0"/>
              <a:t> To Scale - 105TB RAM, 39MM QPS, 10,000+ Instances </a:t>
            </a:r>
            <a:endParaRPr lang="en-US" sz="2400" dirty="0" smtClean="0"/>
          </a:p>
          <a:p>
            <a:pPr lvl="1"/>
            <a:r>
              <a:rPr lang="en-US" sz="2200" dirty="0">
                <a:hlinkClick r:id="rId3"/>
              </a:rPr>
              <a:t>http://</a:t>
            </a:r>
            <a:r>
              <a:rPr lang="en-US" sz="2200" dirty="0" smtClean="0">
                <a:hlinkClick r:id="rId3"/>
              </a:rPr>
              <a:t>highscalability.com/blog/2014/9/8/how-twitter-uses-redis-to-scale-105tb-ram-39mm-qps-10000-ins.html</a:t>
            </a:r>
            <a:endParaRPr lang="en-US" sz="2200" dirty="0" smtClean="0"/>
          </a:p>
          <a:p>
            <a:pPr lvl="1"/>
            <a:endParaRPr lang="en-US" sz="22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732493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60" y="3151026"/>
            <a:ext cx="5923555" cy="33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Setup</a:t>
            </a:r>
            <a:endParaRPr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24000" y="1938536"/>
            <a:ext cx="5940152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dirty="0" err="1" smtClean="0"/>
              <a:t>NuGet</a:t>
            </a:r>
            <a:r>
              <a:rPr lang="en-US" dirty="0" smtClean="0"/>
              <a:t> to search “</a:t>
            </a:r>
            <a:r>
              <a:rPr lang="en-US" b="1" dirty="0" err="1" smtClean="0">
                <a:solidFill>
                  <a:srgbClr val="FF0000"/>
                </a:solidFill>
              </a:rPr>
              <a:t>NServiceKit.Redis</a:t>
            </a:r>
            <a:r>
              <a:rPr lang="en-US" b="1" dirty="0" smtClean="0">
                <a:solidFill>
                  <a:schemeClr val="tx1"/>
                </a:solidFill>
              </a:rPr>
              <a:t>”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 “Install”</a:t>
            </a:r>
          </a:p>
          <a:p>
            <a:pPr marL="82296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7843966" y="4267944"/>
            <a:ext cx="720080" cy="1177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77952" y="3645024"/>
            <a:ext cx="2232248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8609" y="3284984"/>
            <a:ext cx="3193082" cy="28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6264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 dirty="0" smtClean="0"/>
              <a:t>Simple Example</a:t>
            </a:r>
            <a:r>
              <a:rPr lang="en-US" dirty="0"/>
              <a:t>: Daily Active </a:t>
            </a:r>
            <a:r>
              <a:rPr lang="en-US" dirty="0" smtClean="0"/>
              <a:t>Users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Session_05_UnitTest. </a:t>
            </a:r>
            <a:r>
              <a:rPr lang="en-US" dirty="0" err="1"/>
              <a:t>Datastore_Test.cs</a:t>
            </a:r>
            <a:r>
              <a:rPr lang="en-US" dirty="0" smtClean="0"/>
              <a:t>)</a:t>
            </a:r>
            <a:endParaRPr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The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setbit(key, offset, value)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operation, which takes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O(1)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time, sets the value of a bit to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or 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ea typeface="Lato"/>
              </a:rPr>
              <a:t> 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2B2B2B"/>
                </a:solidFill>
                <a:effectLst/>
                <a:latin typeface="Arial" panose="020B0604020202020204" pitchFamily="34" charset="0"/>
                <a:ea typeface="Lato"/>
              </a:rPr>
              <a:t>at the specified offset for a given key.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523999" y="1684784"/>
            <a:ext cx="1547665" cy="3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117" y="2318370"/>
            <a:ext cx="2724150" cy="1276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47061"/>
          <a:stretch/>
        </p:blipFill>
        <p:spPr>
          <a:xfrm>
            <a:off x="1523117" y="3936608"/>
            <a:ext cx="2992735" cy="26972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875" y="1708168"/>
            <a:ext cx="2000250" cy="3600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5880" y="5589240"/>
            <a:ext cx="67627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5285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10260632" cy="2743200"/>
          </a:xfrm>
        </p:spPr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stack</a:t>
            </a:r>
            <a:r>
              <a:rPr lang="en-US" b="1" dirty="0" err="1" smtClean="0">
                <a:solidFill>
                  <a:srgbClr val="0070C0"/>
                </a:solidFill>
              </a:rPr>
              <a:t>overflow</a:t>
            </a:r>
            <a:r>
              <a:rPr lang="en-US" dirty="0" smtClean="0"/>
              <a:t> </a:t>
            </a:r>
            <a:r>
              <a:rPr lang="en-US" dirty="0"/>
              <a:t>Architecture</a:t>
            </a:r>
          </a:p>
        </p:txBody>
      </p:sp>
      <p:pic>
        <p:nvPicPr>
          <p:cNvPr id="1030" name="Picture 6" descr="http://www.logoeps.net/wp-content/uploads/2013/06/stackoverflow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437647"/>
            <a:ext cx="3419872" cy="77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42838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Highchart</a:t>
            </a:r>
            <a:r>
              <a:rPr lang="en-US" dirty="0" smtClean="0"/>
              <a:t> </a:t>
            </a:r>
            <a:r>
              <a:rPr lang="en-US" dirty="0"/>
              <a:t>, </a:t>
            </a:r>
            <a:r>
              <a:rPr lang="en-US" dirty="0" err="1"/>
              <a:t>AngularJS</a:t>
            </a:r>
            <a:r>
              <a:rPr lang="en-US" dirty="0"/>
              <a:t>  ,Web API</a:t>
            </a:r>
            <a:r>
              <a:rPr lang="en-US" sz="4000" dirty="0"/>
              <a:t>2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/>
              <a:t>SignalR</a:t>
            </a:r>
            <a:r>
              <a:rPr lang="en-US" sz="4000" dirty="0"/>
              <a:t>2</a:t>
            </a:r>
            <a:r>
              <a:rPr lang="en-US" dirty="0"/>
              <a:t> </a:t>
            </a:r>
            <a:r>
              <a:rPr lang="en-US" dirty="0" smtClean="0"/>
              <a:t>, EF</a:t>
            </a:r>
            <a:r>
              <a:rPr lang="en-US" sz="4000" dirty="0" smtClean="0"/>
              <a:t>6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dirty="0"/>
              <a:t>+ </a:t>
            </a:r>
            <a:r>
              <a:rPr lang="en-US" dirty="0" err="1" smtClean="0">
                <a:solidFill>
                  <a:srgbClr val="0070C0"/>
                </a:solidFill>
              </a:rPr>
              <a:t>Redis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5260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with Entity Framework</a:t>
            </a:r>
            <a:endParaRPr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524000" y="1938536"/>
            <a:ext cx="6084168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Copy “</a:t>
            </a:r>
            <a:r>
              <a:rPr lang="en-US" sz="2800" dirty="0">
                <a:solidFill>
                  <a:srgbClr val="0070C0"/>
                </a:solidFill>
              </a:rPr>
              <a:t>09_IntegrationWithEF6</a:t>
            </a:r>
            <a:r>
              <a:rPr lang="en-US" sz="2800" dirty="0" smtClean="0"/>
              <a:t>” to “</a:t>
            </a:r>
            <a:r>
              <a:rPr lang="en-US" sz="2800" dirty="0" smtClean="0">
                <a:solidFill>
                  <a:srgbClr val="FF0000"/>
                </a:solidFill>
              </a:rPr>
              <a:t>10_IntegrationWithRedis</a:t>
            </a:r>
            <a:r>
              <a:rPr lang="en-US" sz="2800" dirty="0" smtClean="0"/>
              <a:t> ”</a:t>
            </a:r>
          </a:p>
        </p:txBody>
      </p:sp>
    </p:spTree>
    <p:extLst>
      <p:ext uri="{BB962C8B-B14F-4D97-AF65-F5344CB8AC3E}">
        <p14:creationId xmlns:p14="http://schemas.microsoft.com/office/powerpoint/2010/main" val="133599711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745232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Create New </a:t>
            </a:r>
            <a:r>
              <a:rPr lang="en-US" dirty="0" err="1" smtClean="0"/>
              <a:t>RedisDashboardRepo.cs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081" y="457200"/>
            <a:ext cx="2733675" cy="1390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822963"/>
            <a:ext cx="5328592" cy="4882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968" y="2564904"/>
            <a:ext cx="6264696" cy="412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6269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36" y="1661145"/>
            <a:ext cx="6210300" cy="4905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54" y="1661145"/>
            <a:ext cx="5124450" cy="2847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46854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Initial </a:t>
            </a:r>
            <a:r>
              <a:rPr lang="en-US" dirty="0" err="1" smtClean="0"/>
              <a:t>Chartdatas</a:t>
            </a:r>
            <a:r>
              <a:rPr lang="en-US" dirty="0" smtClean="0"/>
              <a:t> (</a:t>
            </a:r>
            <a:r>
              <a:rPr lang="en-US" dirty="0" err="1" smtClean="0"/>
              <a:t>Global.asax.cs</a:t>
            </a:r>
            <a:r>
              <a:rPr lang="en-US" dirty="0" smtClean="0"/>
              <a:t>)</a:t>
            </a:r>
            <a:endParaRPr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99456" y="4365104"/>
            <a:ext cx="16561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744072" y="5445224"/>
            <a:ext cx="3744416" cy="3188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9175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102" y="2348880"/>
            <a:ext cx="4460260" cy="19442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87" y="2348880"/>
            <a:ext cx="6159622" cy="3612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</a:t>
            </a:r>
            <a:r>
              <a:rPr lang="en-US" dirty="0"/>
              <a:t>“EF6DashboardRepo” </a:t>
            </a:r>
            <a:r>
              <a:rPr lang="en-US" dirty="0" smtClean="0"/>
              <a:t>to “</a:t>
            </a:r>
            <a:r>
              <a:rPr lang="en-US" dirty="0" err="1" smtClean="0"/>
              <a:t>RedisDashboardRepo</a:t>
            </a:r>
            <a:r>
              <a:rPr lang="en-US" dirty="0" smtClean="0"/>
              <a:t>”</a:t>
            </a:r>
            <a:endParaRPr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524000" y="1600200"/>
            <a:ext cx="8244408" cy="32186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Copy “</a:t>
            </a:r>
            <a:r>
              <a:rPr lang="en-US" dirty="0" smtClean="0">
                <a:solidFill>
                  <a:srgbClr val="FF0000"/>
                </a:solidFill>
              </a:rPr>
              <a:t>EF6DashboardController.cs</a:t>
            </a:r>
            <a:r>
              <a:rPr lang="en-US" dirty="0" smtClean="0"/>
              <a:t>” to “</a:t>
            </a:r>
            <a:r>
              <a:rPr lang="en-US" dirty="0" err="1" smtClean="0">
                <a:solidFill>
                  <a:srgbClr val="FF0000"/>
                </a:solidFill>
              </a:rPr>
              <a:t>RedisDashboardController.cs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8" name="Rectangular Callout 17"/>
          <p:cNvSpPr/>
          <p:nvPr/>
        </p:nvSpPr>
        <p:spPr>
          <a:xfrm>
            <a:off x="5661032" y="5567990"/>
            <a:ext cx="2287905" cy="1142546"/>
          </a:xfrm>
          <a:prstGeom prst="wedgeRectCallout">
            <a:avLst>
              <a:gd name="adj1" fmla="val -67367"/>
              <a:gd name="adj2" fmla="val -3625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Switch our Repository from “</a:t>
            </a:r>
            <a:r>
              <a:rPr lang="en-US" sz="2000" b="1" dirty="0" smtClean="0">
                <a:solidFill>
                  <a:schemeClr val="tx1"/>
                </a:solidFill>
              </a:rPr>
              <a:t>EF6</a:t>
            </a:r>
            <a:r>
              <a:rPr lang="en-US" sz="1600" dirty="0" smtClean="0">
                <a:solidFill>
                  <a:schemeClr val="tx1"/>
                </a:solidFill>
              </a:rPr>
              <a:t>” to “</a:t>
            </a:r>
            <a:r>
              <a:rPr lang="en-US" sz="2000" b="1" dirty="0" err="1" smtClean="0">
                <a:solidFill>
                  <a:srgbClr val="FFC000"/>
                </a:solidFill>
              </a:rPr>
              <a:t>redis</a:t>
            </a:r>
            <a:r>
              <a:rPr lang="en-US" sz="1600" dirty="0" smtClean="0">
                <a:solidFill>
                  <a:schemeClr val="tx1"/>
                </a:solidFill>
              </a:rPr>
              <a:t>”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9" name="Rectangular Callout 18"/>
          <p:cNvSpPr/>
          <p:nvPr/>
        </p:nvSpPr>
        <p:spPr>
          <a:xfrm>
            <a:off x="9768408" y="4725144"/>
            <a:ext cx="2287905" cy="1584176"/>
          </a:xfrm>
          <a:prstGeom prst="wedgeRectCallout">
            <a:avLst>
              <a:gd name="adj1" fmla="val -56629"/>
              <a:gd name="adj2" fmla="val -12167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Dispose “</a:t>
            </a:r>
            <a:r>
              <a:rPr lang="en-US" sz="2000" b="1" dirty="0" err="1" smtClean="0">
                <a:solidFill>
                  <a:srgbClr val="FFC000"/>
                </a:solidFill>
              </a:rPr>
              <a:t>RedisClient</a:t>
            </a:r>
            <a:r>
              <a:rPr lang="en-US" sz="1600" dirty="0" smtClean="0">
                <a:solidFill>
                  <a:schemeClr val="tx1"/>
                </a:solidFill>
              </a:rPr>
              <a:t>” connection object to release </a:t>
            </a:r>
            <a:r>
              <a:rPr lang="en-US" sz="1600" dirty="0" err="1" smtClean="0">
                <a:solidFill>
                  <a:schemeClr val="tx1"/>
                </a:solidFill>
              </a:rPr>
              <a:t>redis</a:t>
            </a:r>
            <a:r>
              <a:rPr lang="en-US" sz="1600" dirty="0" smtClean="0">
                <a:solidFill>
                  <a:schemeClr val="tx1"/>
                </a:solidFill>
              </a:rPr>
              <a:t> client connection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91274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46854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Modify Our Angular “</a:t>
            </a:r>
            <a:r>
              <a:rPr lang="en-US" dirty="0" err="1" smtClean="0"/>
              <a:t>ChartDataFactory</a:t>
            </a:r>
            <a:r>
              <a:rPr lang="en-US" dirty="0" smtClean="0"/>
              <a:t>”</a:t>
            </a:r>
            <a:endParaRPr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451992" y="1724744"/>
            <a:ext cx="9612560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Switch angular $http communication end point to our new </a:t>
            </a:r>
            <a:r>
              <a:rPr lang="en-US" dirty="0" err="1" smtClean="0"/>
              <a:t>WebAPI</a:t>
            </a:r>
            <a:r>
              <a:rPr lang="en-US" dirty="0" smtClean="0"/>
              <a:t> </a:t>
            </a:r>
            <a:r>
              <a:rPr lang="en-US" dirty="0" err="1" smtClean="0"/>
              <a:t>url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17" y="2769443"/>
            <a:ext cx="5743575" cy="3971925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/>
        </p:nvSpPr>
        <p:spPr>
          <a:xfrm>
            <a:off x="349403" y="2260848"/>
            <a:ext cx="922061" cy="37606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Before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6156181" y="2260848"/>
            <a:ext cx="803915" cy="37606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After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649" y="2747150"/>
            <a:ext cx="5695950" cy="391477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199456" y="5157192"/>
            <a:ext cx="20162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104112" y="5157192"/>
            <a:ext cx="20162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2290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Integration with </a:t>
            </a:r>
            <a:r>
              <a:rPr lang="en-US" dirty="0" err="1" smtClean="0"/>
              <a:t>Redis</a:t>
            </a:r>
            <a:endParaRPr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1524000" y="2060849"/>
            <a:ext cx="8892480" cy="461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smtClean="0"/>
              <a:t>“</a:t>
            </a:r>
            <a:r>
              <a:rPr lang="en-US" dirty="0" smtClean="0">
                <a:solidFill>
                  <a:srgbClr val="FF0000"/>
                </a:solidFill>
              </a:rPr>
              <a:t>10_Integration/index.html</a:t>
            </a:r>
            <a:r>
              <a:rPr lang="en-US" dirty="0" smtClean="0"/>
              <a:t>” and Hit “</a:t>
            </a:r>
            <a:r>
              <a:rPr lang="en-US" dirty="0" smtClean="0">
                <a:solidFill>
                  <a:srgbClr val="0070C0"/>
                </a:solidFill>
              </a:rPr>
              <a:t>F5</a:t>
            </a:r>
            <a:r>
              <a:rPr lang="en-US" dirty="0" smtClean="0"/>
              <a:t>” to run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 Multi-</a:t>
            </a:r>
            <a:r>
              <a:rPr lang="en-US" dirty="0" err="1" smtClean="0"/>
              <a:t>Browers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rgbClr val="00B0F0"/>
                </a:solidFill>
              </a:rPr>
              <a:t>see charts reflect changes whenever C/U/D operations occurred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523999" y="1684784"/>
            <a:ext cx="1547665" cy="3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602" y="3843694"/>
            <a:ext cx="3226321" cy="19380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3395337"/>
            <a:ext cx="3696271" cy="2865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352" y="3364356"/>
            <a:ext cx="2095895" cy="289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1538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1464" y="2502024"/>
            <a:ext cx="9793088" cy="17190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Next Session:</a:t>
            </a:r>
            <a:br>
              <a:rPr lang="en-US" dirty="0" smtClean="0"/>
            </a:br>
            <a:r>
              <a:rPr lang="en-US" sz="4000" dirty="0" err="1"/>
              <a:t>AngularJS</a:t>
            </a:r>
            <a:r>
              <a:rPr lang="en-US" sz="4000" dirty="0"/>
              <a:t> </a:t>
            </a:r>
            <a:r>
              <a:rPr lang="en-US" sz="4000" dirty="0" smtClean="0"/>
              <a:t>, </a:t>
            </a:r>
            <a:r>
              <a:rPr lang="en-US" sz="4000" dirty="0" err="1" smtClean="0"/>
              <a:t>Highchart</a:t>
            </a:r>
            <a:r>
              <a:rPr lang="en-US" sz="4000" dirty="0" smtClean="0"/>
              <a:t> , </a:t>
            </a:r>
            <a:r>
              <a:rPr lang="en-US" sz="4000" dirty="0" err="1" smtClean="0"/>
              <a:t>Asp.Net</a:t>
            </a:r>
            <a:r>
              <a:rPr lang="en-US" sz="4000" dirty="0" smtClean="0"/>
              <a:t> WebApi</a:t>
            </a:r>
            <a:r>
              <a:rPr lang="en-US" sz="3100" dirty="0" smtClean="0"/>
              <a:t>2</a:t>
            </a:r>
            <a:r>
              <a:rPr lang="en-US" sz="4000" dirty="0" smtClean="0"/>
              <a:t> , SignalR</a:t>
            </a:r>
            <a:r>
              <a:rPr lang="en-US" sz="3100" dirty="0" smtClean="0"/>
              <a:t>2</a:t>
            </a:r>
            <a:r>
              <a:rPr lang="en-US" sz="4000" dirty="0" smtClean="0"/>
              <a:t> </a:t>
            </a:r>
            <a:r>
              <a:rPr lang="en-US" sz="4000" dirty="0"/>
              <a:t>, EF6 , </a:t>
            </a:r>
            <a:r>
              <a:rPr lang="en-US" sz="4000" dirty="0" err="1"/>
              <a:t>Redis</a:t>
            </a:r>
            <a:r>
              <a:rPr lang="en-US" sz="4000" dirty="0"/>
              <a:t> 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Elasticsearch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4100" name="Picture 4" descr="https://www.prodpad.com/wp-content/uploads/2013/01/elasticsearch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4725056"/>
            <a:ext cx="4311558" cy="141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library.osu.edu/blogs/it/files/2013/07/bonsai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4746898"/>
            <a:ext cx="1641431" cy="147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08215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smtClean="0">
                <a:solidFill>
                  <a:srgbClr val="0070C0"/>
                </a:solidFill>
              </a:rPr>
              <a:t>stackoverflow.com</a:t>
            </a:r>
            <a:r>
              <a:rPr lang="en-US" dirty="0" smtClean="0"/>
              <a:t>” Introduction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55570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Stack Overflow </a:t>
            </a:r>
            <a:r>
              <a:rPr lang="en-US" sz="2400" dirty="0">
                <a:solidFill>
                  <a:schemeClr val="tx1"/>
                </a:solidFill>
              </a:rPr>
              <a:t>is a </a:t>
            </a:r>
            <a:r>
              <a:rPr lang="en-US" sz="2400" dirty="0">
                <a:solidFill>
                  <a:srgbClr val="FFC000"/>
                </a:solidFill>
              </a:rPr>
              <a:t>question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rgbClr val="FFC000"/>
                </a:solidFill>
              </a:rPr>
              <a:t>answer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web site </a:t>
            </a:r>
            <a:r>
              <a:rPr lang="en-US" sz="2400" dirty="0">
                <a:solidFill>
                  <a:schemeClr val="tx1"/>
                </a:solidFill>
              </a:rPr>
              <a:t>for professional and enthusiast </a:t>
            </a:r>
            <a:r>
              <a:rPr lang="en-US" sz="2400" dirty="0" smtClean="0">
                <a:solidFill>
                  <a:schemeClr val="tx1"/>
                </a:solidFill>
              </a:rPr>
              <a:t>programmers</a:t>
            </a:r>
          </a:p>
          <a:p>
            <a:r>
              <a:rPr lang="en-US" sz="2400" dirty="0">
                <a:solidFill>
                  <a:schemeClr val="tx1"/>
                </a:solidFill>
              </a:rPr>
              <a:t>It's 100% free, no registration </a:t>
            </a:r>
            <a:r>
              <a:rPr lang="en-US" sz="2400" dirty="0" smtClean="0">
                <a:solidFill>
                  <a:schemeClr val="tx1"/>
                </a:solidFill>
              </a:rPr>
              <a:t>required</a:t>
            </a:r>
          </a:p>
          <a:p>
            <a:r>
              <a:rPr lang="en-US" sz="2200" dirty="0" smtClean="0">
                <a:solidFill>
                  <a:schemeClr val="tx1"/>
                </a:solidFill>
              </a:rPr>
              <a:t>Rank#</a:t>
            </a:r>
            <a:r>
              <a:rPr lang="en-US" sz="2800" dirty="0" smtClean="0">
                <a:solidFill>
                  <a:srgbClr val="FF0000"/>
                </a:solidFill>
              </a:rPr>
              <a:t>60</a:t>
            </a:r>
            <a:r>
              <a:rPr lang="en-US" sz="2200" dirty="0" smtClean="0">
                <a:solidFill>
                  <a:schemeClr val="tx1"/>
                </a:solidFill>
              </a:rPr>
              <a:t> World-wide most popular web-site</a:t>
            </a:r>
            <a:endParaRPr lang="en-US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3835238"/>
            <a:ext cx="4392488" cy="1165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078" y="3861048"/>
            <a:ext cx="5476553" cy="271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Number of </a:t>
            </a:r>
            <a:r>
              <a:rPr lang="en-US" dirty="0" err="1" smtClean="0">
                <a:solidFill>
                  <a:srgbClr val="0070C0"/>
                </a:solidFill>
              </a:rPr>
              <a:t>stackoverflow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453" y="2843766"/>
            <a:ext cx="2664297" cy="14209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696" y="5020636"/>
            <a:ext cx="6259014" cy="738423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5557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Ranked </a:t>
            </a:r>
            <a:r>
              <a:rPr lang="en-US" sz="2400" b="1" dirty="0">
                <a:solidFill>
                  <a:srgbClr val="FF0000"/>
                </a:solidFill>
              </a:rPr>
              <a:t>54</a:t>
            </a:r>
            <a:r>
              <a:rPr lang="en-US" sz="2400" dirty="0">
                <a:solidFill>
                  <a:schemeClr val="tx1"/>
                </a:solidFill>
              </a:rPr>
              <a:t>th for </a:t>
            </a:r>
            <a:r>
              <a:rPr lang="en-US" sz="2400" dirty="0" smtClean="0">
                <a:solidFill>
                  <a:schemeClr val="tx1"/>
                </a:solidFill>
              </a:rPr>
              <a:t>web-site traffic </a:t>
            </a:r>
            <a:r>
              <a:rPr lang="en-US" sz="2400" dirty="0">
                <a:solidFill>
                  <a:schemeClr val="tx1"/>
                </a:solidFill>
              </a:rPr>
              <a:t>in the </a:t>
            </a:r>
            <a:r>
              <a:rPr lang="en-US" sz="2400" dirty="0" smtClean="0">
                <a:solidFill>
                  <a:schemeClr val="tx1"/>
                </a:solidFill>
              </a:rPr>
              <a:t>world</a:t>
            </a:r>
          </a:p>
          <a:p>
            <a:r>
              <a:rPr lang="en-US" sz="2400" dirty="0">
                <a:solidFill>
                  <a:srgbClr val="FF0000"/>
                </a:solidFill>
              </a:rPr>
              <a:t>4</a:t>
            </a:r>
            <a:r>
              <a:rPr lang="en-US" sz="2400" dirty="0">
                <a:solidFill>
                  <a:schemeClr val="tx1"/>
                </a:solidFill>
              </a:rPr>
              <a:t> million </a:t>
            </a:r>
            <a:r>
              <a:rPr lang="en-US" sz="2400" dirty="0" smtClean="0">
                <a:solidFill>
                  <a:schemeClr val="tx1"/>
                </a:solidFill>
              </a:rPr>
              <a:t>users</a:t>
            </a:r>
          </a:p>
          <a:p>
            <a:r>
              <a:rPr lang="en-US" sz="2200" dirty="0">
                <a:solidFill>
                  <a:srgbClr val="FF0000"/>
                </a:solidFill>
              </a:rPr>
              <a:t>40</a:t>
            </a:r>
            <a:r>
              <a:rPr lang="en-US" sz="2200" dirty="0">
                <a:solidFill>
                  <a:schemeClr val="tx1"/>
                </a:solidFill>
              </a:rPr>
              <a:t> million </a:t>
            </a:r>
            <a:r>
              <a:rPr lang="en-US" sz="2200" dirty="0" smtClean="0">
                <a:solidFill>
                  <a:schemeClr val="tx1"/>
                </a:solidFill>
              </a:rPr>
              <a:t>answers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560</a:t>
            </a:r>
            <a:r>
              <a:rPr lang="en-US" sz="2400" dirty="0">
                <a:solidFill>
                  <a:schemeClr val="tx1"/>
                </a:solidFill>
              </a:rPr>
              <a:t> million </a:t>
            </a:r>
            <a:r>
              <a:rPr lang="en-US" sz="2400" dirty="0" err="1">
                <a:solidFill>
                  <a:schemeClr val="tx1"/>
                </a:solidFill>
              </a:rPr>
              <a:t>pageviews</a:t>
            </a:r>
            <a:r>
              <a:rPr lang="en-US" sz="2400" dirty="0">
                <a:solidFill>
                  <a:schemeClr val="tx1"/>
                </a:solidFill>
              </a:rPr>
              <a:t> a </a:t>
            </a:r>
            <a:r>
              <a:rPr lang="en-US" sz="2400" dirty="0" smtClean="0">
                <a:solidFill>
                  <a:schemeClr val="tx1"/>
                </a:solidFill>
              </a:rPr>
              <a:t>month</a:t>
            </a:r>
          </a:p>
          <a:p>
            <a:r>
              <a:rPr lang="en-US" sz="2400" dirty="0">
                <a:solidFill>
                  <a:schemeClr val="tx1"/>
                </a:solidFill>
              </a:rPr>
              <a:t>But…. </a:t>
            </a:r>
            <a:r>
              <a:rPr lang="en-US" sz="2400" dirty="0" smtClean="0">
                <a:solidFill>
                  <a:schemeClr val="tx1"/>
                </a:solidFill>
              </a:rPr>
              <a:t>Only </a:t>
            </a:r>
            <a:r>
              <a:rPr lang="en-US" sz="4000" dirty="0" smtClean="0">
                <a:solidFill>
                  <a:srgbClr val="FFC000"/>
                </a:solidFill>
              </a:rPr>
              <a:t>25</a:t>
            </a:r>
            <a:r>
              <a:rPr lang="en-US" sz="2400" dirty="0" smtClean="0">
                <a:solidFill>
                  <a:schemeClr val="tx1"/>
                </a:solidFill>
              </a:rPr>
              <a:t> servers used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6027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</a:t>
            </a:r>
            <a:r>
              <a:rPr lang="en-US" dirty="0" err="1" smtClean="0">
                <a:solidFill>
                  <a:srgbClr val="0070C0"/>
                </a:solidFill>
              </a:rPr>
              <a:t>stackoverflow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935307"/>
            <a:ext cx="6480720" cy="46042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112" y="1935307"/>
            <a:ext cx="4400525" cy="12318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23592" y="3717032"/>
            <a:ext cx="792088" cy="129614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7104111" y="3284984"/>
            <a:ext cx="4400525" cy="3096344"/>
          </a:xfrm>
        </p:spPr>
        <p:txBody>
          <a:bodyPr>
            <a:normAutofit/>
          </a:bodyPr>
          <a:lstStyle/>
          <a:p>
            <a:pPr lvl="1"/>
            <a:r>
              <a:rPr lang="en-US" sz="2800" b="1" dirty="0">
                <a:solidFill>
                  <a:srgbClr val="FFC000"/>
                </a:solidFill>
              </a:rPr>
              <a:t>2</a:t>
            </a:r>
            <a:r>
              <a:rPr lang="en-US" sz="2000" dirty="0">
                <a:solidFill>
                  <a:schemeClr val="tx1"/>
                </a:solidFill>
              </a:rPr>
              <a:t> load balancers, 1 active, using </a:t>
            </a:r>
            <a:r>
              <a:rPr lang="en-US" sz="2000" dirty="0" err="1">
                <a:solidFill>
                  <a:srgbClr val="FF0000"/>
                </a:solidFill>
              </a:rPr>
              <a:t>HAProxy</a:t>
            </a:r>
            <a:endParaRPr lang="en-US" sz="2000" dirty="0">
              <a:solidFill>
                <a:srgbClr val="FF0000"/>
              </a:solidFill>
            </a:endParaRPr>
          </a:p>
          <a:p>
            <a:pPr lvl="1"/>
            <a:r>
              <a:rPr lang="en-US" sz="2000" dirty="0" err="1" smtClean="0">
                <a:solidFill>
                  <a:srgbClr val="FF0000"/>
                </a:solidFill>
              </a:rPr>
              <a:t>HAProxy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is a free, very fast and reliable solution offering high availability, load balancing, and </a:t>
            </a:r>
            <a:r>
              <a:rPr lang="en-US" sz="2000" dirty="0" err="1">
                <a:solidFill>
                  <a:schemeClr val="tx1"/>
                </a:solidFill>
              </a:rPr>
              <a:t>proxying</a:t>
            </a:r>
            <a:r>
              <a:rPr lang="en-US" sz="2000" dirty="0">
                <a:solidFill>
                  <a:schemeClr val="tx1"/>
                </a:solidFill>
              </a:rPr>
              <a:t> for TCP and HTTP-based </a:t>
            </a:r>
            <a:r>
              <a:rPr lang="en-US" sz="2000" dirty="0" smtClean="0">
                <a:solidFill>
                  <a:schemeClr val="tx1"/>
                </a:solidFill>
              </a:rPr>
              <a:t>applications.</a:t>
            </a:r>
          </a:p>
          <a:p>
            <a:pPr lvl="1"/>
            <a:r>
              <a:rPr lang="en-US" sz="2000" dirty="0" err="1" smtClean="0">
                <a:solidFill>
                  <a:srgbClr val="FF0000"/>
                </a:solidFill>
              </a:rPr>
              <a:t>HAProxy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is Open Source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398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</a:t>
            </a:r>
            <a:r>
              <a:rPr lang="en-US" dirty="0" err="1" smtClean="0">
                <a:solidFill>
                  <a:srgbClr val="0070C0"/>
                </a:solidFill>
              </a:rPr>
              <a:t>stackoverflow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935307"/>
            <a:ext cx="6480720" cy="4604287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7104111" y="3645024"/>
            <a:ext cx="4400525" cy="2736304"/>
          </a:xfrm>
        </p:spPr>
        <p:txBody>
          <a:bodyPr>
            <a:normAutofit/>
          </a:bodyPr>
          <a:lstStyle/>
          <a:p>
            <a:pPr lvl="1"/>
            <a:r>
              <a:rPr lang="en-US" sz="2800" dirty="0" smtClean="0">
                <a:solidFill>
                  <a:srgbClr val="FFC000"/>
                </a:solidFill>
              </a:rPr>
              <a:t>9</a:t>
            </a:r>
            <a:r>
              <a:rPr lang="en-US" sz="2000" dirty="0" smtClean="0">
                <a:solidFill>
                  <a:schemeClr val="tx1"/>
                </a:solidFill>
              </a:rPr>
              <a:t> web </a:t>
            </a:r>
            <a:r>
              <a:rPr lang="en-US" sz="2000" dirty="0">
                <a:solidFill>
                  <a:schemeClr val="tx1"/>
                </a:solidFill>
              </a:rPr>
              <a:t>servers, using </a:t>
            </a:r>
            <a:r>
              <a:rPr lang="en-US" sz="2000" dirty="0" smtClean="0">
                <a:solidFill>
                  <a:schemeClr val="tx1"/>
                </a:solidFill>
              </a:rPr>
              <a:t>Microsoft </a:t>
            </a:r>
            <a:r>
              <a:rPr lang="en-US" sz="2000" dirty="0" smtClean="0">
                <a:solidFill>
                  <a:srgbClr val="FF0000"/>
                </a:solidFill>
              </a:rPr>
              <a:t>IIS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196" y="2010446"/>
            <a:ext cx="3919736" cy="14076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13054" y="3212976"/>
            <a:ext cx="1646842" cy="237626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968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0</TotalTime>
  <Words>1879</Words>
  <Application>Microsoft Office PowerPoint</Application>
  <PresentationFormat>Widescreen</PresentationFormat>
  <Paragraphs>282</Paragraphs>
  <Slides>57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Lato</vt:lpstr>
      <vt:lpstr>微軟正黑體</vt:lpstr>
      <vt:lpstr>ＭＳ ゴシック</vt:lpstr>
      <vt:lpstr>Arial</vt:lpstr>
      <vt:lpstr>Candara</vt:lpstr>
      <vt:lpstr>Consolas</vt:lpstr>
      <vt:lpstr>Courier New</vt:lpstr>
      <vt:lpstr>Tech Computer 16x9</vt:lpstr>
      <vt:lpstr>AngularJS + Asp.Net Web Api,  Signalr, EF6 + Redis：前後端整合篇</vt:lpstr>
      <vt:lpstr>Document, Source code &amp; Training Video (5/6)</vt:lpstr>
      <vt:lpstr>Previous Training Session Document, Source code &amp; Training Video (4/6)</vt:lpstr>
      <vt:lpstr>Agenda</vt:lpstr>
      <vt:lpstr>stackoverflow Architecture</vt:lpstr>
      <vt:lpstr>“stackoverflow.com” Introduction</vt:lpstr>
      <vt:lpstr>Some Number of stackoverflow</vt:lpstr>
      <vt:lpstr>Architecture of stackoverflow</vt:lpstr>
      <vt:lpstr>Architecture of stackoverflow</vt:lpstr>
      <vt:lpstr>Architecture of stackoverflow</vt:lpstr>
      <vt:lpstr>Architecture of stackoverflow</vt:lpstr>
      <vt:lpstr>Architecture of stackoverflow</vt:lpstr>
      <vt:lpstr>Architecture of stackoverflow</vt:lpstr>
      <vt:lpstr>Architecture of stackoverflow</vt:lpstr>
      <vt:lpstr>Software Stack &amp; Result</vt:lpstr>
      <vt:lpstr>Caching Strategy @ stackoverflow</vt:lpstr>
      <vt:lpstr>Redis Overview</vt:lpstr>
      <vt:lpstr>Redis Website</vt:lpstr>
      <vt:lpstr>What’s Redis</vt:lpstr>
      <vt:lpstr>Installing Redis</vt:lpstr>
      <vt:lpstr>Download Redis</vt:lpstr>
      <vt:lpstr>Download Redis</vt:lpstr>
      <vt:lpstr>Run Redis Server</vt:lpstr>
      <vt:lpstr>Using Redis Command Console Client</vt:lpstr>
      <vt:lpstr>Redis Commands: Get &amp; Set</vt:lpstr>
      <vt:lpstr>Redis Commands: Expire &amp; Ttl</vt:lpstr>
      <vt:lpstr>Redis Data Structure: List</vt:lpstr>
      <vt:lpstr>Redis Data Structure: Set</vt:lpstr>
      <vt:lpstr>Redis Data Structure: Hash</vt:lpstr>
      <vt:lpstr>Redis Commands</vt:lpstr>
      <vt:lpstr>Developing Asp.Net C# with Redis</vt:lpstr>
      <vt:lpstr>Environment Setup – Redis C# Client</vt:lpstr>
      <vt:lpstr>Environment Setup – Redis Desktop Manger</vt:lpstr>
      <vt:lpstr>Redis in Practice#1 – WebApi Call Counts by Day</vt:lpstr>
      <vt:lpstr>Redis in Practice#1 – WebApi Call Counts by Day</vt:lpstr>
      <vt:lpstr>Redis in Practice#1 – WebApi Call Counts by Day</vt:lpstr>
      <vt:lpstr>Redis in Practice#1 – WebApi Call Counts by Day</vt:lpstr>
      <vt:lpstr>Redis in Practice#1 – WebApi Call Counts by Day (EmployeesController)</vt:lpstr>
      <vt:lpstr>Redis in Practice#1 – WebApi Call Counts by Day</vt:lpstr>
      <vt:lpstr>Redis in Practice#2 – Realtime Metrics</vt:lpstr>
      <vt:lpstr>Crash Course on Bitmap and Redis Bitmaps</vt:lpstr>
      <vt:lpstr>Population Count</vt:lpstr>
      <vt:lpstr>A Simple Example: Daily Active Users</vt:lpstr>
      <vt:lpstr>A Simple Example: Daily Active Users  (Session_05_UnitTest.Bitmap_Test.cs)</vt:lpstr>
      <vt:lpstr>A Simple Example: Daily Active Users (Session_05_UnitTest.Bitmap_Test.cs)</vt:lpstr>
      <vt:lpstr>A Simple Example: Daily Active Users (Session_05_UnitTest.Bitmap_Test.cs)</vt:lpstr>
      <vt:lpstr>Redis in Practice#3 – Redis as Datastore</vt:lpstr>
      <vt:lpstr>Environment Setup</vt:lpstr>
      <vt:lpstr>A Simple Example: Daily Active Users  (Session_05_UnitTest. Datastore_Test.cs)</vt:lpstr>
      <vt:lpstr>Highchart , AngularJS  ,Web API2 , SignalR2 , EF6 + Redis Integration</vt:lpstr>
      <vt:lpstr>Integration with Entity Framework</vt:lpstr>
      <vt:lpstr>Create New RedisDashboardRepo.cs</vt:lpstr>
      <vt:lpstr>Initial Chartdatas (Global.asax.cs)</vt:lpstr>
      <vt:lpstr>Switch “EF6DashboardRepo” to “RedisDashboardRepo”</vt:lpstr>
      <vt:lpstr>Modify Our Angular “ChartDataFactory”</vt:lpstr>
      <vt:lpstr>Integration with Redis</vt:lpstr>
      <vt:lpstr>Next Session: AngularJS , Highchart , Asp.Net WebApi2 , SignalR2 , EF6 , Redis + Elasticsearch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2014-11-24T03:46:35Z</dcterms:created>
  <dcterms:modified xsi:type="dcterms:W3CDTF">2015-01-07T05:13:31Z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TC029010269991</vt:lpwstr>
  </property>
</Properties>
</file>